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735763" cy="9866313"/>
  <p:embeddedFontLst>
    <p:embeddedFont>
      <p:font typeface="Outfit" panose="020B0604020202020204" charset="0"/>
      <p:regular r:id="rId25"/>
      <p:bold r:id="rId26"/>
    </p:embeddedFont>
    <p:embeddedFont>
      <p:font typeface="Play" panose="020B0604020202020204" charset="0"/>
      <p:regular r:id="rId27"/>
      <p:bold r:id="rId28"/>
    </p:embeddedFont>
    <p:embeddedFont>
      <p:font typeface="Urbanist" panose="020B0604020202020204" charset="-18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jwE4N5AeFLtuDw6Y9bpq9Azhlh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ED24955-2CC5-4BF4-B06E-4B402B6FBFFB}">
  <a:tblStyle styleId="{DED24955-2CC5-4BF4-B06E-4B402B6FBFFB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1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19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2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0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2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1:notes"/>
          <p:cNvSpPr txBox="1">
            <a:spLocks noGrp="1"/>
          </p:cNvSpPr>
          <p:nvPr>
            <p:ph type="sldNum" idx="12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KIRE clean">
  <p:cSld name="AKIRE clean">
    <p:bg>
      <p:bgPr>
        <a:solidFill>
          <a:srgbClr val="FFFFFF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@raitrading.group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hyperlink" Target="http://www.akire.sk/" TargetMode="External"/><Relationship Id="rId4" Type="http://schemas.openxmlformats.org/officeDocument/2006/relationships/hyperlink" Target="http://www.watersro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2087" y="1012328"/>
            <a:ext cx="9047826" cy="281048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3753176" y="4468440"/>
            <a:ext cx="50600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VÝHRADNÝ DISTRIBÚTOR TECHNOLÓGIE 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5131990" y="5476340"/>
            <a:ext cx="23024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none" strike="noStrik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SLOVENSKU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4065269" y="4737717"/>
            <a:ext cx="443589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54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54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/>
        </p:nvSpPr>
        <p:spPr>
          <a:xfrm>
            <a:off x="615315" y="555477"/>
            <a:ext cx="5466493" cy="600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cs-CZ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WATER s.r.o.</a:t>
            </a:r>
            <a:endParaRPr sz="32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4211781" y="6821786"/>
            <a:ext cx="23115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615315" y="1634480"/>
            <a:ext cx="11171301" cy="501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Spoľahlivý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partner </a:t>
            </a: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technické </a:t>
            </a: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riešenia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inovatívne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technológie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Spoločnosť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WATER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s.r.o.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pôsobí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 trhu od roku 2012. 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Dodávame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riešenia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optické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siete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elektrotechniku, energetiku a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stavebníctvo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spolupracujeme s renomovanými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európskymi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výrobcami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FRIEDL </a:t>
            </a: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Kunststofftechnik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GmbH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exkluzívne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zastúpenie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káblových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spojok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OPTOKON a.s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–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výhradné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zastúpenie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slovenský trh v oblasti optických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káblov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príslušenstva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 1. </a:t>
            </a:r>
            <a:r>
              <a:rPr lang="cs-CZ" sz="20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júla</a:t>
            </a: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2026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výhradným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distribútorom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inovatívnej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technológie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2000" b="1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r>
              <a:rPr lang="cs-CZ" sz="2000" b="1" dirty="0">
                <a:solidFill>
                  <a:schemeClr val="dk1"/>
                </a:solidFill>
                <a:latin typeface="Aptos" panose="020B0004020202020204" pitchFamily="34" charset="0"/>
              </a:rPr>
              <a:t> 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Slovensku –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získavanie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tepla z </a:t>
            </a:r>
            <a:r>
              <a:rPr lang="cs-CZ" sz="2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odpadovej</a:t>
            </a:r>
            <a:r>
              <a:rPr lang="cs-CZ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vody.</a:t>
            </a:r>
            <a:endParaRPr dirty="0"/>
          </a:p>
          <a:p>
            <a:pPr marL="11430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cs-CZ" sz="2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VYSOKÁ KVALITA • DLHODOBÁ GARANCIA • KONKURENČNÁ CENA</a:t>
            </a:r>
            <a:endParaRPr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20;p4">
            <a:extLst>
              <a:ext uri="{FF2B5EF4-FFF2-40B4-BE49-F238E27FC236}">
                <a16:creationId xmlns:a16="http://schemas.microsoft.com/office/drawing/2014/main" id="{8CE8F452-D5F3-6532-B762-A40BF1D5CBDE}"/>
              </a:ext>
            </a:extLst>
          </p:cNvPr>
          <p:cNvSpPr/>
          <p:nvPr/>
        </p:nvSpPr>
        <p:spPr>
          <a:xfrm>
            <a:off x="0" y="-1"/>
            <a:ext cx="11766176" cy="2061837"/>
          </a:xfrm>
          <a:custGeom>
            <a:avLst/>
            <a:gdLst/>
            <a:ahLst/>
            <a:cxnLst/>
            <a:rect l="l" t="t" r="r" b="b"/>
            <a:pathLst>
              <a:path w="10768629" h="1978172" extrusionOk="0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69851" y="137684"/>
            <a:ext cx="9310653" cy="658263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0" y="-1"/>
            <a:ext cx="11766176" cy="2061837"/>
          </a:xfrm>
          <a:custGeom>
            <a:avLst/>
            <a:gdLst/>
            <a:ahLst/>
            <a:cxnLst/>
            <a:rect l="l" t="t" r="r" b="b"/>
            <a:pathLst>
              <a:path w="10768629" h="1978172" extrusionOk="0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"/>
          <p:cNvSpPr txBox="1">
            <a:spLocks noGrp="1"/>
          </p:cNvSpPr>
          <p:nvPr>
            <p:ph type="body" idx="1"/>
          </p:nvPr>
        </p:nvSpPr>
        <p:spPr>
          <a:xfrm>
            <a:off x="1117578" y="1575791"/>
            <a:ext cx="5582333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 b="1" dirty="0"/>
              <a:t>AKIRE s.r.o.</a:t>
            </a:r>
            <a:r>
              <a:rPr lang="cs-CZ" sz="1600" dirty="0"/>
              <a:t> - </a:t>
            </a:r>
            <a:r>
              <a:rPr lang="cs-CZ" sz="1600" dirty="0" err="1"/>
              <a:t>preverený</a:t>
            </a:r>
            <a:r>
              <a:rPr lang="cs-CZ" sz="1600" dirty="0"/>
              <a:t> </a:t>
            </a:r>
            <a:r>
              <a:rPr lang="cs-CZ" sz="1600" dirty="0" err="1"/>
              <a:t>štandard</a:t>
            </a:r>
            <a:r>
              <a:rPr lang="cs-CZ" sz="1600" dirty="0"/>
              <a:t> v </a:t>
            </a:r>
            <a:r>
              <a:rPr lang="cs-CZ" sz="1600" dirty="0" err="1"/>
              <a:t>rekuperácii</a:t>
            </a:r>
            <a:r>
              <a:rPr lang="cs-CZ" sz="1600" dirty="0"/>
              <a:t> tepla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 b="1" dirty="0" err="1"/>
              <a:t>Vlastný</a:t>
            </a:r>
            <a:r>
              <a:rPr lang="cs-CZ" sz="1600" b="1" dirty="0"/>
              <a:t> vývoj a výroba v ČR: </a:t>
            </a:r>
            <a:r>
              <a:rPr lang="cs-CZ" sz="1600" dirty="0" err="1"/>
              <a:t>Ako</a:t>
            </a:r>
            <a:r>
              <a:rPr lang="cs-CZ" sz="1600" dirty="0"/>
              <a:t> </a:t>
            </a:r>
            <a:r>
              <a:rPr lang="cs-CZ" sz="1600" dirty="0" err="1"/>
              <a:t>stabilný</a:t>
            </a:r>
            <a:r>
              <a:rPr lang="cs-CZ" sz="1600" dirty="0"/>
              <a:t> český </a:t>
            </a:r>
            <a:r>
              <a:rPr lang="cs-CZ" sz="1600" dirty="0" err="1"/>
              <a:t>výrobca</a:t>
            </a:r>
            <a:r>
              <a:rPr lang="cs-CZ" sz="1600" dirty="0"/>
              <a:t> máme 100% kontrolu nad </a:t>
            </a:r>
            <a:r>
              <a:rPr lang="cs-CZ" sz="1600" dirty="0" err="1"/>
              <a:t>inžinieringom</a:t>
            </a:r>
            <a:r>
              <a:rPr lang="cs-CZ" sz="1600" dirty="0"/>
              <a:t> aj kvalitou </a:t>
            </a:r>
            <a:r>
              <a:rPr lang="cs-CZ" sz="1600" dirty="0" err="1"/>
              <a:t>produkcie</a:t>
            </a:r>
            <a:r>
              <a:rPr lang="cs-CZ" sz="1600" dirty="0"/>
              <a:t>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 b="1" dirty="0"/>
              <a:t>Patentované know-how:</a:t>
            </a:r>
            <a:r>
              <a:rPr lang="cs-CZ" sz="1600" dirty="0"/>
              <a:t>  </a:t>
            </a:r>
            <a:r>
              <a:rPr lang="cs-CZ" sz="1600" dirty="0" err="1"/>
              <a:t>Naša</a:t>
            </a:r>
            <a:r>
              <a:rPr lang="cs-CZ" sz="1600" dirty="0"/>
              <a:t> </a:t>
            </a:r>
            <a:r>
              <a:rPr lang="cs-CZ" sz="1600" dirty="0" err="1"/>
              <a:t>technológia</a:t>
            </a:r>
            <a:r>
              <a:rPr lang="cs-CZ" sz="1600" dirty="0"/>
              <a:t> </a:t>
            </a:r>
            <a:r>
              <a:rPr lang="cs-CZ" sz="1600" dirty="0" err="1"/>
              <a:t>nie</a:t>
            </a:r>
            <a:r>
              <a:rPr lang="cs-CZ" sz="1600" dirty="0"/>
              <a:t> je len </a:t>
            </a:r>
            <a:r>
              <a:rPr lang="cs-CZ" sz="1600" dirty="0" err="1"/>
              <a:t>odvážny</a:t>
            </a:r>
            <a:r>
              <a:rPr lang="cs-CZ" sz="1600" dirty="0"/>
              <a:t> nápad. Je podložená </a:t>
            </a:r>
            <a:r>
              <a:rPr lang="cs-CZ" sz="1600" dirty="0" err="1"/>
              <a:t>patentmi</a:t>
            </a:r>
            <a:r>
              <a:rPr lang="cs-CZ" sz="1600" dirty="0"/>
              <a:t> a </a:t>
            </a:r>
            <a:r>
              <a:rPr lang="cs-CZ" sz="1600" dirty="0" err="1"/>
              <a:t>úžitkovými</a:t>
            </a:r>
            <a:r>
              <a:rPr lang="cs-CZ" sz="1600" dirty="0"/>
              <a:t> </a:t>
            </a:r>
            <a:r>
              <a:rPr lang="cs-CZ" sz="1600" dirty="0" err="1"/>
              <a:t>vzormi</a:t>
            </a:r>
            <a:r>
              <a:rPr lang="cs-CZ" sz="1600" dirty="0"/>
              <a:t>, </a:t>
            </a:r>
            <a:r>
              <a:rPr lang="cs-CZ" sz="1600" dirty="0" err="1"/>
              <a:t>čo</a:t>
            </a:r>
            <a:r>
              <a:rPr lang="cs-CZ" sz="1600" dirty="0"/>
              <a:t> garantuje </a:t>
            </a:r>
            <a:r>
              <a:rPr lang="cs-CZ" sz="1600" dirty="0" err="1"/>
              <a:t>najvyššiu</a:t>
            </a:r>
            <a:r>
              <a:rPr lang="cs-CZ" sz="1600" dirty="0"/>
              <a:t> úroveň </a:t>
            </a:r>
            <a:r>
              <a:rPr lang="cs-CZ" sz="1600" dirty="0" err="1"/>
              <a:t>technologickej</a:t>
            </a:r>
            <a:r>
              <a:rPr lang="cs-CZ" sz="1600" dirty="0"/>
              <a:t> </a:t>
            </a:r>
            <a:r>
              <a:rPr lang="cs-CZ" sz="1600" dirty="0" err="1"/>
              <a:t>vyspelosti</a:t>
            </a:r>
            <a:r>
              <a:rPr lang="cs-CZ" sz="1600" dirty="0"/>
              <a:t>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 b="1" dirty="0" err="1"/>
              <a:t>Geniálne</a:t>
            </a:r>
            <a:r>
              <a:rPr lang="cs-CZ" sz="1600" b="1" dirty="0"/>
              <a:t> jednoduchý </a:t>
            </a:r>
            <a:r>
              <a:rPr lang="cs-CZ" sz="1600" b="1" dirty="0" err="1"/>
              <a:t>princíp</a:t>
            </a:r>
            <a:r>
              <a:rPr lang="cs-CZ" sz="1600" b="1" dirty="0"/>
              <a:t>:</a:t>
            </a:r>
            <a:r>
              <a:rPr lang="cs-CZ" sz="1600" dirty="0"/>
              <a:t>  </a:t>
            </a:r>
            <a:r>
              <a:rPr lang="cs-CZ" sz="1600" dirty="0" err="1"/>
              <a:t>Zachytávame</a:t>
            </a:r>
            <a:r>
              <a:rPr lang="cs-CZ" sz="1600" dirty="0"/>
              <a:t> </a:t>
            </a:r>
            <a:r>
              <a:rPr lang="cs-CZ" sz="1600" dirty="0" err="1"/>
              <a:t>zvyškové</a:t>
            </a:r>
            <a:r>
              <a:rPr lang="cs-CZ" sz="1600" dirty="0"/>
              <a:t> teplo a </a:t>
            </a:r>
            <a:r>
              <a:rPr lang="cs-CZ" sz="1600" dirty="0" err="1"/>
              <a:t>vraciame</a:t>
            </a:r>
            <a:r>
              <a:rPr lang="cs-CZ" sz="1600" dirty="0"/>
              <a:t> ho do energetického </a:t>
            </a:r>
            <a:r>
              <a:rPr lang="cs-CZ" sz="1600" dirty="0" err="1"/>
              <a:t>obehu</a:t>
            </a:r>
            <a:r>
              <a:rPr lang="cs-CZ" sz="1600" dirty="0"/>
              <a:t> budovy. Fungujeme </a:t>
            </a:r>
            <a:r>
              <a:rPr lang="cs-CZ" sz="1600" dirty="0" err="1"/>
              <a:t>pasívne</a:t>
            </a:r>
            <a:r>
              <a:rPr lang="cs-CZ" sz="1600" dirty="0"/>
              <a:t>, bez </a:t>
            </a:r>
            <a:r>
              <a:rPr lang="cs-CZ" sz="1600" dirty="0" err="1"/>
              <a:t>zbytočne</a:t>
            </a:r>
            <a:r>
              <a:rPr lang="cs-CZ" sz="1600" dirty="0"/>
              <a:t> </a:t>
            </a:r>
            <a:r>
              <a:rPr lang="cs-CZ" sz="1600" dirty="0" err="1"/>
              <a:t>zložitých</a:t>
            </a:r>
            <a:r>
              <a:rPr lang="cs-CZ" sz="1600" dirty="0"/>
              <a:t> </a:t>
            </a:r>
            <a:r>
              <a:rPr lang="cs-CZ" sz="1600" dirty="0" err="1"/>
              <a:t>technológií</a:t>
            </a:r>
            <a:r>
              <a:rPr lang="cs-CZ" sz="1600" dirty="0"/>
              <a:t>, čím </a:t>
            </a:r>
            <a:r>
              <a:rPr lang="cs-CZ" sz="1600" dirty="0" err="1"/>
              <a:t>zásadne</a:t>
            </a:r>
            <a:r>
              <a:rPr lang="cs-CZ" sz="1600" dirty="0"/>
              <a:t> </a:t>
            </a:r>
            <a:r>
              <a:rPr lang="cs-CZ" sz="1600" dirty="0" err="1"/>
              <a:t>šetríme</a:t>
            </a:r>
            <a:r>
              <a:rPr lang="cs-CZ" sz="1600" dirty="0"/>
              <a:t> náklady </a:t>
            </a:r>
            <a:r>
              <a:rPr lang="cs-CZ" sz="1600" dirty="0" err="1"/>
              <a:t>investorov</a:t>
            </a:r>
            <a:r>
              <a:rPr lang="cs-CZ" sz="1600" dirty="0"/>
              <a:t> a </a:t>
            </a:r>
            <a:r>
              <a:rPr lang="cs-CZ" sz="1600" dirty="0" err="1"/>
              <a:t>chránime</a:t>
            </a:r>
            <a:r>
              <a:rPr lang="cs-CZ" sz="1600" dirty="0"/>
              <a:t> životné </a:t>
            </a:r>
            <a:r>
              <a:rPr lang="cs-CZ" sz="1600" dirty="0" err="1"/>
              <a:t>prostredie</a:t>
            </a:r>
            <a:r>
              <a:rPr lang="cs-CZ" sz="1600" dirty="0"/>
              <a:t>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 b="1" dirty="0"/>
              <a:t>Počet </a:t>
            </a:r>
            <a:r>
              <a:rPr lang="cs-CZ" sz="1600" b="1" dirty="0" err="1"/>
              <a:t>realizacií</a:t>
            </a:r>
            <a:r>
              <a:rPr lang="cs-CZ" sz="1600" b="1" dirty="0"/>
              <a:t>:</a:t>
            </a:r>
            <a:r>
              <a:rPr lang="cs-CZ" sz="1600" dirty="0"/>
              <a:t> 280 + 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 dirty="0"/>
              <a:t>	250 + (rodinné a bytové domy)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cs-CZ" sz="1600" dirty="0"/>
              <a:t>	30 +    (</a:t>
            </a:r>
            <a:r>
              <a:rPr lang="cs-CZ" sz="1600" dirty="0" err="1"/>
              <a:t>priemysel</a:t>
            </a:r>
            <a:r>
              <a:rPr lang="cs-CZ" sz="1600" dirty="0"/>
              <a:t>, wellness, </a:t>
            </a:r>
            <a:r>
              <a:rPr lang="cs-CZ" sz="1600" dirty="0" err="1"/>
              <a:t>kúpele</a:t>
            </a:r>
            <a:r>
              <a:rPr lang="cs-CZ" sz="1600" dirty="0"/>
              <a:t>, </a:t>
            </a:r>
            <a:r>
              <a:rPr lang="cs-CZ" sz="1600" dirty="0" err="1"/>
              <a:t>práčovne</a:t>
            </a:r>
            <a:r>
              <a:rPr lang="cs-CZ" sz="1600" dirty="0"/>
              <a:t>)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 dirty="0"/>
          </a:p>
        </p:txBody>
      </p:sp>
      <p:sp>
        <p:nvSpPr>
          <p:cNvPr id="122" name="Google Shape;122;p4"/>
          <p:cNvSpPr/>
          <p:nvPr/>
        </p:nvSpPr>
        <p:spPr>
          <a:xfrm rot="10800000">
            <a:off x="5381624" y="6209414"/>
            <a:ext cx="6810375" cy="648586"/>
          </a:xfrm>
          <a:custGeom>
            <a:avLst/>
            <a:gdLst/>
            <a:ahLst/>
            <a:cxnLst/>
            <a:rect l="l" t="t" r="r" b="b"/>
            <a:pathLst>
              <a:path w="10753706" h="1027260" extrusionOk="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4</a:t>
            </a:fld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body" idx="1"/>
          </p:nvPr>
        </p:nvSpPr>
        <p:spPr>
          <a:xfrm>
            <a:off x="1137034" y="2198362"/>
            <a:ext cx="3862984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/>
          </a:p>
        </p:txBody>
      </p:sp>
      <p:sp>
        <p:nvSpPr>
          <p:cNvPr id="130" name="Google Shape;130;p5"/>
          <p:cNvSpPr txBox="1"/>
          <p:nvPr/>
        </p:nvSpPr>
        <p:spPr>
          <a:xfrm>
            <a:off x="1553441" y="730881"/>
            <a:ext cx="60994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AKIRETHERM® Home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" name="Google Shape;13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0533" y="4748167"/>
            <a:ext cx="3048000" cy="196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5"/>
          <p:cNvPicPr preferRelativeResize="0"/>
          <p:nvPr/>
        </p:nvPicPr>
        <p:blipFill rotWithShape="1">
          <a:blip r:embed="rId4">
            <a:alphaModFix/>
          </a:blip>
          <a:srcRect l="23597" t="19062" r="20506" b="18437"/>
          <a:stretch/>
        </p:blipFill>
        <p:spPr>
          <a:xfrm>
            <a:off x="6501897" y="1718878"/>
            <a:ext cx="4255863" cy="362464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 txBox="1"/>
          <p:nvPr/>
        </p:nvSpPr>
        <p:spPr>
          <a:xfrm>
            <a:off x="4847172" y="2430144"/>
            <a:ext cx="1871531" cy="2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Odpadová TUV z objektu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4714806" y="2924381"/>
            <a:ext cx="2003897" cy="62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Predhriata voda do objektu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5097511" y="2730181"/>
            <a:ext cx="20038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Studená voda z radu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10504840" y="2730181"/>
            <a:ext cx="1304530" cy="71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Ochladená odpadová voda do kanalizačného radu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8959" y="1254314"/>
            <a:ext cx="3047999" cy="332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5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D312C6C8-C869-349E-61C9-26EA227CD76A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>
            <a:spLocks noGrp="1"/>
          </p:cNvSpPr>
          <p:nvPr>
            <p:ph type="body" idx="1"/>
          </p:nvPr>
        </p:nvSpPr>
        <p:spPr>
          <a:xfrm>
            <a:off x="1137033" y="2198362"/>
            <a:ext cx="5582333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/>
          </a:p>
        </p:txBody>
      </p:sp>
      <p:sp>
        <p:nvSpPr>
          <p:cNvPr id="145" name="Google Shape;145;p6"/>
          <p:cNvSpPr txBox="1"/>
          <p:nvPr/>
        </p:nvSpPr>
        <p:spPr>
          <a:xfrm>
            <a:off x="1522268" y="1228498"/>
            <a:ext cx="60994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AKIRETHERM® Home – schéma zapojenia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2268" y="1746812"/>
            <a:ext cx="9112953" cy="33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6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EE9CBBC6-D245-11D1-59EA-ED6CA6D394D5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"/>
          <p:cNvSpPr txBox="1">
            <a:spLocks noGrp="1"/>
          </p:cNvSpPr>
          <p:nvPr>
            <p:ph type="body" idx="1"/>
          </p:nvPr>
        </p:nvSpPr>
        <p:spPr>
          <a:xfrm>
            <a:off x="1137033" y="2198362"/>
            <a:ext cx="5582333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/>
          </a:p>
        </p:txBody>
      </p:sp>
      <p:pic>
        <p:nvPicPr>
          <p:cNvPr id="154" name="Google Shape;15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6891" y="4723653"/>
            <a:ext cx="31496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7"/>
          <p:cNvSpPr txBox="1"/>
          <p:nvPr/>
        </p:nvSpPr>
        <p:spPr>
          <a:xfrm>
            <a:off x="1522268" y="632867"/>
            <a:ext cx="60994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AKIRETHERM® Profi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7"/>
          <p:cNvPicPr preferRelativeResize="0"/>
          <p:nvPr/>
        </p:nvPicPr>
        <p:blipFill rotWithShape="1">
          <a:blip r:embed="rId4">
            <a:alphaModFix/>
          </a:blip>
          <a:srcRect l="23597" t="19062" r="20506" b="18437"/>
          <a:stretch/>
        </p:blipFill>
        <p:spPr>
          <a:xfrm>
            <a:off x="6320788" y="1616676"/>
            <a:ext cx="4255863" cy="362464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 txBox="1"/>
          <p:nvPr/>
        </p:nvSpPr>
        <p:spPr>
          <a:xfrm>
            <a:off x="4701257" y="2332867"/>
            <a:ext cx="1871531" cy="2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Odpadová TUV z objektu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4960880" y="2663396"/>
            <a:ext cx="20038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Studená voda z radu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7"/>
          <p:cNvSpPr txBox="1"/>
          <p:nvPr/>
        </p:nvSpPr>
        <p:spPr>
          <a:xfrm>
            <a:off x="4568392" y="2840400"/>
            <a:ext cx="2003897" cy="62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Predhriata voda do objektu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10504840" y="2730181"/>
            <a:ext cx="1304530" cy="712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Ochladená odpadová voda do kanalizačného radu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5406" y="1242543"/>
            <a:ext cx="3149600" cy="3389273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7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BB3ED7D3-9A8E-EE49-B5B8-C4378967F023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>
            <a:spLocks noGrp="1"/>
          </p:cNvSpPr>
          <p:nvPr>
            <p:ph type="body" idx="1"/>
          </p:nvPr>
        </p:nvSpPr>
        <p:spPr>
          <a:xfrm>
            <a:off x="1137033" y="2198362"/>
            <a:ext cx="5582333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/>
          </a:p>
        </p:txBody>
      </p:sp>
      <p:sp>
        <p:nvSpPr>
          <p:cNvPr id="169" name="Google Shape;169;p8"/>
          <p:cNvSpPr txBox="1"/>
          <p:nvPr/>
        </p:nvSpPr>
        <p:spPr>
          <a:xfrm>
            <a:off x="1551451" y="847220"/>
            <a:ext cx="60994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AKIRETHERM® Profi – schéma zapojenia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2125" y="1302397"/>
            <a:ext cx="9407750" cy="39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8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AE821720-F98C-D5D2-63F1-2A2ECCF9FD3C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9"/>
          <p:cNvPicPr preferRelativeResize="0"/>
          <p:nvPr/>
        </p:nvPicPr>
        <p:blipFill rotWithShape="1">
          <a:blip r:embed="rId3">
            <a:alphaModFix/>
          </a:blip>
          <a:srcRect l="1512" t="25762" r="1410" b="37589"/>
          <a:stretch/>
        </p:blipFill>
        <p:spPr>
          <a:xfrm flipH="1">
            <a:off x="796257" y="915566"/>
            <a:ext cx="5371077" cy="2513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9"/>
          <p:cNvSpPr txBox="1">
            <a:spLocks noGrp="1"/>
          </p:cNvSpPr>
          <p:nvPr>
            <p:ph type="body" idx="1"/>
          </p:nvPr>
        </p:nvSpPr>
        <p:spPr>
          <a:xfrm>
            <a:off x="1137033" y="2198362"/>
            <a:ext cx="5582333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/>
          </a:p>
        </p:txBody>
      </p:sp>
      <p:sp>
        <p:nvSpPr>
          <p:cNvPr id="179" name="Google Shape;179;p9"/>
          <p:cNvSpPr txBox="1"/>
          <p:nvPr/>
        </p:nvSpPr>
        <p:spPr>
          <a:xfrm>
            <a:off x="1553441" y="557199"/>
            <a:ext cx="60994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AKIRETHERM® Universal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262" y="4483130"/>
            <a:ext cx="3529446" cy="196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9"/>
          <p:cNvPicPr preferRelativeResize="0"/>
          <p:nvPr/>
        </p:nvPicPr>
        <p:blipFill rotWithShape="1">
          <a:blip r:embed="rId5">
            <a:alphaModFix/>
          </a:blip>
          <a:srcRect l="82435" t="32571" b="43478"/>
          <a:stretch/>
        </p:blipFill>
        <p:spPr>
          <a:xfrm>
            <a:off x="5023895" y="4019489"/>
            <a:ext cx="1285984" cy="69576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9"/>
          <p:cNvSpPr txBox="1"/>
          <p:nvPr/>
        </p:nvSpPr>
        <p:spPr>
          <a:xfrm>
            <a:off x="5633697" y="3208226"/>
            <a:ext cx="60994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i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Schéma rozloženia teplôt v rekuperačnom výmenníku</a:t>
            </a:r>
            <a:endParaRPr sz="18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9</a:t>
            </a:fld>
            <a:endParaRPr/>
          </a:p>
        </p:txBody>
      </p:sp>
      <p:pic>
        <p:nvPicPr>
          <p:cNvPr id="185" name="Google Shape;185;p9"/>
          <p:cNvPicPr preferRelativeResize="0"/>
          <p:nvPr/>
        </p:nvPicPr>
        <p:blipFill rotWithShape="1">
          <a:blip r:embed="rId6">
            <a:alphaModFix/>
          </a:blip>
          <a:srcRect r="10401"/>
          <a:stretch/>
        </p:blipFill>
        <p:spPr>
          <a:xfrm rot="523934">
            <a:off x="2922798" y="1846237"/>
            <a:ext cx="1117992" cy="84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9"/>
          <p:cNvPicPr preferRelativeResize="0"/>
          <p:nvPr/>
        </p:nvPicPr>
        <p:blipFill rotWithShape="1">
          <a:blip r:embed="rId5">
            <a:alphaModFix/>
          </a:blip>
          <a:srcRect l="16779" t="20960" r="18129" b="22618"/>
          <a:stretch/>
        </p:blipFill>
        <p:spPr>
          <a:xfrm flipH="1">
            <a:off x="6309879" y="3654000"/>
            <a:ext cx="4747098" cy="1639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9"/>
          <p:cNvPicPr preferRelativeResize="0"/>
          <p:nvPr/>
        </p:nvPicPr>
        <p:blipFill rotWithShape="1">
          <a:blip r:embed="rId5">
            <a:alphaModFix/>
          </a:blip>
          <a:srcRect t="38471" r="82884" b="44848"/>
          <a:stretch/>
        </p:blipFill>
        <p:spPr>
          <a:xfrm>
            <a:off x="10547815" y="4604547"/>
            <a:ext cx="1376728" cy="4845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317E52C4-7203-526B-6448-FB5828E5408B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"/>
          <p:cNvSpPr txBox="1">
            <a:spLocks noGrp="1"/>
          </p:cNvSpPr>
          <p:nvPr>
            <p:ph type="body" idx="1"/>
          </p:nvPr>
        </p:nvSpPr>
        <p:spPr>
          <a:xfrm>
            <a:off x="1137033" y="2198362"/>
            <a:ext cx="5582333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1206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/>
          </a:p>
        </p:txBody>
      </p:sp>
      <p:sp>
        <p:nvSpPr>
          <p:cNvPr id="193" name="Google Shape;193;p10"/>
          <p:cNvSpPr txBox="1"/>
          <p:nvPr/>
        </p:nvSpPr>
        <p:spPr>
          <a:xfrm>
            <a:off x="1240166" y="741865"/>
            <a:ext cx="60994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AKIRETHERM® Universal – schéma zapojenia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299" y="1461643"/>
            <a:ext cx="9941668" cy="412576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10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68EEA3D7-4A43-89E6-77FD-B9C5AA5B5679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1"/>
          <p:cNvSpPr/>
          <p:nvPr/>
        </p:nvSpPr>
        <p:spPr>
          <a:xfrm>
            <a:off x="0" y="-1"/>
            <a:ext cx="11766176" cy="2061837"/>
          </a:xfrm>
          <a:custGeom>
            <a:avLst/>
            <a:gdLst/>
            <a:ahLst/>
            <a:cxnLst/>
            <a:rect l="l" t="t" r="r" b="b"/>
            <a:pathLst>
              <a:path w="10768629" h="1978172" extrusionOk="0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1"/>
          <p:cNvSpPr txBox="1">
            <a:spLocks noGrp="1"/>
          </p:cNvSpPr>
          <p:nvPr>
            <p:ph type="body" idx="1"/>
          </p:nvPr>
        </p:nvSpPr>
        <p:spPr>
          <a:xfrm>
            <a:off x="843249" y="507239"/>
            <a:ext cx="9638058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cs-CZ" sz="1800" b="1"/>
              <a:t>Komplexné riešenie: Od šedej po splaškovú vodu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cs-CZ" sz="1800"/>
              <a:t>Vyvinuli sme certifikovaný systém pre všetky typy objektov.</a:t>
            </a:r>
            <a:endParaRPr sz="17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/>
          </a:p>
        </p:txBody>
      </p:sp>
      <p:sp>
        <p:nvSpPr>
          <p:cNvPr id="204" name="Google Shape;204;p11"/>
          <p:cNvSpPr/>
          <p:nvPr/>
        </p:nvSpPr>
        <p:spPr>
          <a:xfrm rot="10800000">
            <a:off x="5381624" y="6209414"/>
            <a:ext cx="6810375" cy="648586"/>
          </a:xfrm>
          <a:custGeom>
            <a:avLst/>
            <a:gdLst/>
            <a:ahLst/>
            <a:cxnLst/>
            <a:rect l="l" t="t" r="r" b="b"/>
            <a:pathLst>
              <a:path w="10753706" h="1027260" extrusionOk="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5" name="Google Shape;205;p11"/>
          <p:cNvGraphicFramePr/>
          <p:nvPr/>
        </p:nvGraphicFramePr>
        <p:xfrm>
          <a:off x="625288" y="2121096"/>
          <a:ext cx="10515625" cy="763365"/>
        </p:xfrm>
        <a:graphic>
          <a:graphicData uri="http://schemas.openxmlformats.org/drawingml/2006/table">
            <a:tbl>
              <a:tblPr>
                <a:noFill/>
                <a:tableStyleId>{DED24955-2CC5-4BF4-B06E-4B402B6FBFFB}</a:tableStyleId>
              </a:tblPr>
              <a:tblGrid>
                <a:gridCol w="800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6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5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u="none" strike="noStrike" cap="none"/>
                        <a:t>Parametre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u="none" strike="noStrike" cap="none"/>
                        <a:t>Sivá voda (AKIRETHERM® Home/Profi)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u="none" strike="noStrike" cap="none"/>
                        <a:t>Splašková voda (AKIRETHERM® Universal)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u="none" strike="noStrike" cap="none"/>
                        <a:t>Účinnosť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/>
                        <a:t>Priemerne ~71 %.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/>
                        <a:t>Priemerne ~55 %. 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b="1" u="none" strike="noStrike" cap="none"/>
                        <a:t>Použitie</a:t>
                      </a:r>
                      <a:endParaRPr sz="12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/>
                        <a:t>Rodinné domy , bytové domy s oddeleným odpadom , práčovne , nemocnice.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cs-CZ" sz="1200" u="none" strike="noStrike" cap="none"/>
                        <a:t>Existujúce bytové domy (nerozdelený odpad) , priemyselné prevádzky. </a:t>
                      </a:r>
                      <a:endParaRPr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200" marR="9200" marT="92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6" name="Google Shape;20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5914" y="4547436"/>
            <a:ext cx="2709846" cy="20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1"/>
          <p:cNvPicPr preferRelativeResize="0"/>
          <p:nvPr/>
        </p:nvPicPr>
        <p:blipFill rotWithShape="1">
          <a:blip r:embed="rId4">
            <a:alphaModFix/>
          </a:blip>
          <a:srcRect l="16989" t="24033" r="18569" b="28152"/>
          <a:stretch/>
        </p:blipFill>
        <p:spPr>
          <a:xfrm flipH="1">
            <a:off x="7009859" y="3147119"/>
            <a:ext cx="3564691" cy="1079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1"/>
          <p:cNvPicPr preferRelativeResize="0"/>
          <p:nvPr/>
        </p:nvPicPr>
        <p:blipFill rotWithShape="1">
          <a:blip r:embed="rId5">
            <a:alphaModFix/>
          </a:blip>
          <a:srcRect l="23597" t="19062" r="20506" b="18437"/>
          <a:stretch/>
        </p:blipFill>
        <p:spPr>
          <a:xfrm>
            <a:off x="2635841" y="2903932"/>
            <a:ext cx="1906468" cy="162370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1"/>
          <p:cNvSpPr txBox="1"/>
          <p:nvPr/>
        </p:nvSpPr>
        <p:spPr>
          <a:xfrm>
            <a:off x="1162739" y="3147796"/>
            <a:ext cx="1871531" cy="2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Odpadová TUV z objektu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1"/>
          <p:cNvSpPr txBox="1"/>
          <p:nvPr/>
        </p:nvSpPr>
        <p:spPr>
          <a:xfrm>
            <a:off x="1360163" y="3317411"/>
            <a:ext cx="20038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Studená voda z radu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1"/>
          <p:cNvSpPr txBox="1"/>
          <p:nvPr/>
        </p:nvSpPr>
        <p:spPr>
          <a:xfrm>
            <a:off x="1051112" y="3490311"/>
            <a:ext cx="2003897" cy="629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Predhriata voda do objektu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1"/>
          <p:cNvSpPr txBox="1"/>
          <p:nvPr/>
        </p:nvSpPr>
        <p:spPr>
          <a:xfrm>
            <a:off x="4391660" y="3373244"/>
            <a:ext cx="1352411" cy="701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Ochladená odpadová voda do kanalizačného radu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99261" y="4425012"/>
            <a:ext cx="3975100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11</a:t>
            </a:fld>
            <a:endParaRPr/>
          </a:p>
        </p:txBody>
      </p:sp>
      <p:pic>
        <p:nvPicPr>
          <p:cNvPr id="216" name="Google Shape;216;p11"/>
          <p:cNvPicPr preferRelativeResize="0"/>
          <p:nvPr/>
        </p:nvPicPr>
        <p:blipFill rotWithShape="1">
          <a:blip r:embed="rId4">
            <a:alphaModFix/>
          </a:blip>
          <a:srcRect l="82245" t="26799" r="1029" b="40620"/>
          <a:stretch/>
        </p:blipFill>
        <p:spPr>
          <a:xfrm>
            <a:off x="6058356" y="3213066"/>
            <a:ext cx="951503" cy="735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1"/>
          <p:cNvPicPr preferRelativeResize="0"/>
          <p:nvPr/>
        </p:nvPicPr>
        <p:blipFill rotWithShape="1">
          <a:blip r:embed="rId4">
            <a:alphaModFix/>
          </a:blip>
          <a:srcRect t="35247" r="82868" b="46054"/>
          <a:stretch/>
        </p:blipFill>
        <p:spPr>
          <a:xfrm>
            <a:off x="10478601" y="3705863"/>
            <a:ext cx="974537" cy="4220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73676C08-9F2B-7063-F326-EBB383BED80D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0" y="-1"/>
            <a:ext cx="11766176" cy="2061837"/>
          </a:xfrm>
          <a:custGeom>
            <a:avLst/>
            <a:gdLst/>
            <a:ahLst/>
            <a:cxnLst/>
            <a:rect l="l" t="t" r="r" b="b"/>
            <a:pathLst>
              <a:path w="10768629" h="1978172" extrusionOk="0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2"/>
          <p:cNvSpPr txBox="1">
            <a:spLocks noGrp="1"/>
          </p:cNvSpPr>
          <p:nvPr>
            <p:ph type="body" idx="1"/>
          </p:nvPr>
        </p:nvSpPr>
        <p:spPr>
          <a:xfrm>
            <a:off x="425824" y="1502003"/>
            <a:ext cx="5582333" cy="3917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cs-CZ" sz="21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Kľúčové</a:t>
            </a:r>
            <a:r>
              <a:rPr lang="cs-CZ" sz="21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výhody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Vytvárame</a:t>
            </a: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pasívny</a:t>
            </a: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energetický zdroj: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Znižujeme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celkovú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energetickú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náročnosť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budovy.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Radikálna</a:t>
            </a: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úspora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ohrevu</a:t>
            </a: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vody: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Zdroj tepla (bojler/čerpadlo) už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neohrieva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vodu z 10 °C.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Šetria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peniaze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od prvého okamžiku.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Technologická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sloboda</a:t>
            </a: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Ľahká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inštalácia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Takmer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bezúdržbové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zariadenie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Neobsahuje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elektroniku ani pohyblivé časti. 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Dlhá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životnosť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-9715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cs-CZ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Zásadný</a:t>
            </a:r>
            <a:r>
              <a:rPr lang="cs-CZ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vplyv na PENB: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Jednoduchá cesta k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dosiahnutiu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lepších </a:t>
            </a:r>
            <a:r>
              <a:rPr lang="cs-CZ" sz="1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hodnôt</a:t>
            </a:r>
            <a:r>
              <a:rPr lang="cs-CZ" sz="1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energetického štítku budovy.</a:t>
            </a:r>
            <a:endParaRPr dirty="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2"/>
          <p:cNvSpPr/>
          <p:nvPr/>
        </p:nvSpPr>
        <p:spPr>
          <a:xfrm rot="10800000">
            <a:off x="5381624" y="6209414"/>
            <a:ext cx="6810375" cy="648586"/>
          </a:xfrm>
          <a:custGeom>
            <a:avLst/>
            <a:gdLst/>
            <a:ahLst/>
            <a:cxnLst/>
            <a:rect l="l" t="t" r="r" b="b"/>
            <a:pathLst>
              <a:path w="10753706" h="1027260" extrusionOk="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9592" y="2883364"/>
            <a:ext cx="6151595" cy="1746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12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6181C623-9FD0-66E9-0645-3110801A4820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3"/>
          <p:cNvSpPr/>
          <p:nvPr/>
        </p:nvSpPr>
        <p:spPr>
          <a:xfrm>
            <a:off x="0" y="0"/>
            <a:ext cx="5653438" cy="685800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3"/>
          <p:cNvSpPr txBox="1">
            <a:spLocks noGrp="1"/>
          </p:cNvSpPr>
          <p:nvPr>
            <p:ph type="body" idx="1"/>
          </p:nvPr>
        </p:nvSpPr>
        <p:spPr>
          <a:xfrm>
            <a:off x="733427" y="2194101"/>
            <a:ext cx="3543298" cy="3973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2000" b="1"/>
              <a:t>Vplyv na PENB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cs-CZ" sz="1800"/>
              <a:t>Spätné získavanie tepla z odpadovej vody je v súčasnosti jedno z posledných technických opatrení, ktoré významne zlepšuje výsledné hodnoty preukazu energetickej náročnosti budovy.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/>
          </a:p>
        </p:txBody>
      </p:sp>
      <p:pic>
        <p:nvPicPr>
          <p:cNvPr id="236" name="Google Shape;23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0152" y="1049777"/>
            <a:ext cx="3357911" cy="4758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93608" y="1049777"/>
            <a:ext cx="3357911" cy="475844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13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C8418F92-7021-73D9-ED5B-3720A77E629D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"/>
          <p:cNvSpPr/>
          <p:nvPr/>
        </p:nvSpPr>
        <p:spPr>
          <a:xfrm>
            <a:off x="-5080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4"/>
          <p:cNvSpPr txBox="1">
            <a:spLocks noGrp="1"/>
          </p:cNvSpPr>
          <p:nvPr>
            <p:ph type="body" idx="1"/>
          </p:nvPr>
        </p:nvSpPr>
        <p:spPr>
          <a:xfrm>
            <a:off x="724200" y="1575475"/>
            <a:ext cx="3999971" cy="370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 sz="1900" b="1"/>
              <a:t>Certifikácia, patenty a užitkové vzory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 sz="1600"/>
              <a:t>Všetky produkty prešli: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 b="1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 sz="1600"/>
              <a:t>technickou konštrukčnou certifikáciou</a:t>
            </a:r>
            <a:endParaRPr sz="16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 sz="1600"/>
              <a:t>protokoly o zhode</a:t>
            </a:r>
            <a:endParaRPr sz="160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 sz="1600"/>
              <a:t>testy účinnosti podľa nemeckej metodiky (nutné pre dotačnú podporu)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 sz="1600"/>
              <a:t>Certifikáciu zaisťuje Výskumný ústav pozemných stavieb, Certifikačná spoločnosť s.r.o.</a:t>
            </a:r>
            <a:endParaRPr/>
          </a:p>
          <a:p>
            <a:pPr marL="685800" lvl="1" indent="-13462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6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 sz="1600" b="1"/>
              <a:t>AKIRETHERM® Home/Profi – patentové číslo</a:t>
            </a:r>
            <a:r>
              <a:rPr lang="cs-CZ" sz="1600"/>
              <a:t>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cs-CZ" sz="1600" b="1"/>
              <a:t>AKIRETHERM® Universal</a:t>
            </a:r>
            <a:r>
              <a:rPr lang="cs-CZ" sz="1600"/>
              <a:t> ochrana riešená pomocou patentovej prihlášky.</a:t>
            </a:r>
            <a:endParaRPr sz="1300" b="1"/>
          </a:p>
        </p:txBody>
      </p:sp>
      <p:pic>
        <p:nvPicPr>
          <p:cNvPr id="246" name="Google Shape;24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27332" y="178502"/>
            <a:ext cx="1837166" cy="261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1335" y="178502"/>
            <a:ext cx="1843704" cy="261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25238" y="2951462"/>
            <a:ext cx="1856780" cy="261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39627" y="2951462"/>
            <a:ext cx="1902546" cy="2615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5400000">
            <a:off x="10084943" y="1891079"/>
            <a:ext cx="1511045" cy="212076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14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1227779A-914C-2F12-079C-A0EF208B7772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0" y="0"/>
            <a:ext cx="5653438" cy="6858000"/>
          </a:xfrm>
          <a:custGeom>
            <a:avLst/>
            <a:gdLst/>
            <a:ahLst/>
            <a:cxnLst/>
            <a:rect l="l" t="t" r="r" b="b"/>
            <a:pathLst>
              <a:path w="6096000" h="6858000" extrusionOk="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490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 txBox="1">
            <a:spLocks noGrp="1"/>
          </p:cNvSpPr>
          <p:nvPr>
            <p:ph type="body" idx="1"/>
          </p:nvPr>
        </p:nvSpPr>
        <p:spPr>
          <a:xfrm>
            <a:off x="697964" y="1742634"/>
            <a:ext cx="3793268" cy="3973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2000" b="1" dirty="0" err="1"/>
              <a:t>Ukážka</a:t>
            </a:r>
            <a:r>
              <a:rPr lang="cs-CZ" sz="2000" b="1" dirty="0"/>
              <a:t> </a:t>
            </a:r>
            <a:r>
              <a:rPr lang="cs-CZ" sz="2000" b="1" dirty="0" err="1"/>
              <a:t>realizácií</a:t>
            </a:r>
            <a:r>
              <a:rPr lang="cs-CZ" sz="2000" b="1" dirty="0"/>
              <a:t> a obchodných </a:t>
            </a:r>
            <a:r>
              <a:rPr lang="cs-CZ" sz="2000" b="1" dirty="0" err="1"/>
              <a:t>spoluprác</a:t>
            </a:r>
            <a:r>
              <a:rPr lang="cs-CZ" sz="2000" b="1" dirty="0"/>
              <a:t> 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1800" dirty="0" err="1"/>
              <a:t>Dialyzačné</a:t>
            </a:r>
            <a:r>
              <a:rPr lang="cs-CZ" sz="1800" dirty="0"/>
              <a:t> centrum v Třinci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1800" dirty="0" err="1"/>
              <a:t>Nemocnica</a:t>
            </a:r>
            <a:r>
              <a:rPr lang="cs-CZ" sz="1800" dirty="0"/>
              <a:t>  Domažlice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cs-CZ" sz="1800" dirty="0"/>
              <a:t>Karlova Studánka horské </a:t>
            </a:r>
            <a:r>
              <a:rPr lang="cs-CZ" sz="1800" dirty="0" err="1"/>
              <a:t>kúpele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pic>
        <p:nvPicPr>
          <p:cNvPr id="260" name="Google Shape;260;p15" descr="Obsah obrázku interiér, zeď, flétna/dudy, auto&#10;&#10;Obsah generovaný pomocí AI může být nesprávný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02297" y="56007"/>
            <a:ext cx="2233978" cy="1675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5" descr="Obsah obrázku interiér, zeď, válec, flétna/dudy&#10;&#10;Popis byl vytvořen automatick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42195" y="76613"/>
            <a:ext cx="1239112" cy="1666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0573" y="5311124"/>
            <a:ext cx="7417981" cy="695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53438" y="1925101"/>
            <a:ext cx="2651549" cy="166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83752" y="1899616"/>
            <a:ext cx="2531070" cy="1666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02297" y="3756897"/>
            <a:ext cx="4120848" cy="139917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15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AAA87088-5CCF-FE3C-7B3D-C9F981C1BE92}"/>
              </a:ext>
            </a:extLst>
          </p:cNvPr>
          <p:cNvSpPr txBox="1"/>
          <p:nvPr/>
        </p:nvSpPr>
        <p:spPr>
          <a:xfrm>
            <a:off x="697964" y="600605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6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32D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16" descr="cover_lindstrom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2040" y="0"/>
            <a:ext cx="72969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6"/>
          <p:cNvSpPr txBox="1"/>
          <p:nvPr/>
        </p:nvSpPr>
        <p:spPr>
          <a:xfrm>
            <a:off x="603504" y="1344168"/>
            <a:ext cx="2560320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PRÍPADOVÁ ŠTÚDIA</a:t>
            </a:r>
            <a:endParaRPr sz="1500" b="1">
              <a:solidFill>
                <a:srgbClr val="EF7D17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5" name="Google Shape;275;p16"/>
          <p:cNvSpPr txBox="1"/>
          <p:nvPr/>
        </p:nvSpPr>
        <p:spPr>
          <a:xfrm>
            <a:off x="603504" y="1781633"/>
            <a:ext cx="4389120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1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Práčovňa</a:t>
            </a:r>
            <a:br>
              <a:rPr lang="cs-CZ" sz="31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</a:br>
            <a:r>
              <a:rPr lang="cs-CZ" sz="31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Lindström – Žebrák</a:t>
            </a:r>
            <a:endParaRPr sz="3100" b="1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6" name="Google Shape;276;p16"/>
          <p:cNvSpPr txBox="1"/>
          <p:nvPr/>
        </p:nvSpPr>
        <p:spPr>
          <a:xfrm>
            <a:off x="603504" y="2813447"/>
            <a:ext cx="393192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7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Spätné</a:t>
            </a:r>
            <a:r>
              <a:rPr lang="cs-CZ" sz="1700" b="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 získavanie tepla z technologickej odpadovej vody práčovne</a:t>
            </a:r>
            <a:r>
              <a:rPr lang="cs-CZ" sz="17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.</a:t>
            </a:r>
            <a:endParaRPr sz="1700" b="0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277" name="Google Shape;277;p16"/>
          <p:cNvCxnSpPr/>
          <p:nvPr/>
        </p:nvCxnSpPr>
        <p:spPr>
          <a:xfrm>
            <a:off x="731520" y="3657600"/>
            <a:ext cx="2743200" cy="0"/>
          </a:xfrm>
          <a:prstGeom prst="straightConnector1">
            <a:avLst/>
          </a:prstGeom>
          <a:noFill/>
          <a:ln w="38100" cap="flat" cmpd="sng">
            <a:solidFill>
              <a:srgbClr val="EF7D17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78" name="Google Shape;278;p16"/>
          <p:cNvSpPr/>
          <p:nvPr/>
        </p:nvSpPr>
        <p:spPr>
          <a:xfrm>
            <a:off x="731520" y="4983480"/>
            <a:ext cx="3429000" cy="822960"/>
          </a:xfrm>
          <a:prstGeom prst="rect">
            <a:avLst/>
          </a:prstGeom>
          <a:solidFill>
            <a:srgbClr val="EF7D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6"/>
          <p:cNvSpPr txBox="1"/>
          <p:nvPr/>
        </p:nvSpPr>
        <p:spPr>
          <a:xfrm>
            <a:off x="950976" y="5148072"/>
            <a:ext cx="13258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686 MWh</a:t>
            </a:r>
            <a:endParaRPr sz="1800" b="1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0" name="Google Shape;280;p16"/>
          <p:cNvSpPr txBox="1"/>
          <p:nvPr/>
        </p:nvSpPr>
        <p:spPr>
          <a:xfrm>
            <a:off x="2359152" y="5193792"/>
            <a:ext cx="146304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00" b="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ušetrenie energie</a:t>
            </a:r>
            <a:endParaRPr sz="1000" b="0">
              <a:solidFill>
                <a:srgbClr val="FFFFFF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1" name="Google Shape;28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16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6A7CE6D6-6EEF-0581-5269-9F0BA025CC59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"/>
          <p:cNvSpPr txBox="1"/>
          <p:nvPr/>
        </p:nvSpPr>
        <p:spPr>
          <a:xfrm>
            <a:off x="685800" y="628924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 dirty="0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INŠTALÁCIA</a:t>
            </a:r>
            <a:endParaRPr sz="1200" b="1" dirty="0">
              <a:solidFill>
                <a:srgbClr val="EF7D17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8" name="Google Shape;288;p17"/>
          <p:cNvSpPr txBox="1"/>
          <p:nvPr/>
        </p:nvSpPr>
        <p:spPr>
          <a:xfrm>
            <a:off x="607978" y="917126"/>
            <a:ext cx="7592439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600" b="1" dirty="0" err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Reálne</a:t>
            </a:r>
            <a:r>
              <a:rPr lang="cs-CZ" sz="2600" b="1" dirty="0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cs-CZ" sz="2600" b="1" dirty="0" err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riešenie</a:t>
            </a:r>
            <a:r>
              <a:rPr lang="cs-CZ" sz="2600" b="1" dirty="0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 v </a:t>
            </a:r>
            <a:r>
              <a:rPr lang="cs-CZ" sz="2600" b="1" dirty="0" err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prevádzke</a:t>
            </a:r>
            <a:r>
              <a:rPr lang="cs-CZ" sz="2600" b="1" dirty="0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cs-CZ" sz="2600" b="1" dirty="0" err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priemyselné</a:t>
            </a:r>
            <a:r>
              <a:rPr lang="cs-CZ" sz="2600" b="1" dirty="0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cs-CZ" sz="2600" b="1" dirty="0" err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práčovne</a:t>
            </a:r>
            <a:endParaRPr sz="2600" b="1" dirty="0">
              <a:solidFill>
                <a:srgbClr val="232D79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9" name="Google Shape;289;p17"/>
          <p:cNvSpPr txBox="1"/>
          <p:nvPr/>
        </p:nvSpPr>
        <p:spPr>
          <a:xfrm>
            <a:off x="607978" y="1778508"/>
            <a:ext cx="76809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Výmenníky sú zapojené priamo do technologických rozvodov a pracujú ako súčasť prevádzky.</a:t>
            </a:r>
            <a:endParaRPr sz="1400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290" name="Google Shape;290;p17"/>
          <p:cNvCxnSpPr/>
          <p:nvPr/>
        </p:nvCxnSpPr>
        <p:spPr>
          <a:xfrm>
            <a:off x="713232" y="2377440"/>
            <a:ext cx="2944368" cy="0"/>
          </a:xfrm>
          <a:prstGeom prst="straightConnector1">
            <a:avLst/>
          </a:prstGeom>
          <a:noFill/>
          <a:ln w="38100" cap="flat" cmpd="sng">
            <a:solidFill>
              <a:srgbClr val="EF7D17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291" name="Google Shape;291;p17" descr="installation_wid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2331720"/>
            <a:ext cx="7086600" cy="361188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7"/>
          <p:cNvSpPr/>
          <p:nvPr/>
        </p:nvSpPr>
        <p:spPr>
          <a:xfrm>
            <a:off x="8092440" y="2331720"/>
            <a:ext cx="3429000" cy="960120"/>
          </a:xfrm>
          <a:prstGeom prst="roundRect">
            <a:avLst>
              <a:gd name="adj" fmla="val 16667"/>
            </a:avLst>
          </a:prstGeom>
          <a:solidFill>
            <a:srgbClr val="232D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7"/>
          <p:cNvSpPr txBox="1"/>
          <p:nvPr/>
        </p:nvSpPr>
        <p:spPr>
          <a:xfrm>
            <a:off x="8366760" y="2569464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AKIRETHERM® Profi</a:t>
            </a:r>
            <a:endParaRPr/>
          </a:p>
        </p:txBody>
      </p:sp>
      <p:sp>
        <p:nvSpPr>
          <p:cNvPr id="294" name="Google Shape;294;p17"/>
          <p:cNvSpPr txBox="1"/>
          <p:nvPr/>
        </p:nvSpPr>
        <p:spPr>
          <a:xfrm>
            <a:off x="8366760" y="2907792"/>
            <a:ext cx="2788920" cy="241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69" b="0">
                <a:solidFill>
                  <a:srgbClr val="DFEAF2"/>
                </a:solidFill>
                <a:latin typeface="Outfit"/>
                <a:ea typeface="Outfit"/>
                <a:cs typeface="Outfit"/>
                <a:sym typeface="Outfit"/>
              </a:rPr>
              <a:t>rekuperačn</a:t>
            </a:r>
            <a:r>
              <a:rPr lang="cs-CZ" sz="969">
                <a:solidFill>
                  <a:srgbClr val="DFEAF2"/>
                </a:solidFill>
                <a:latin typeface="Outfit"/>
                <a:ea typeface="Outfit"/>
                <a:cs typeface="Outfit"/>
                <a:sym typeface="Outfit"/>
              </a:rPr>
              <a:t>é</a:t>
            </a:r>
            <a:r>
              <a:rPr lang="cs-CZ" sz="969" b="0">
                <a:solidFill>
                  <a:srgbClr val="DFEAF2"/>
                </a:solidFill>
                <a:latin typeface="Outfit"/>
                <a:ea typeface="Outfit"/>
                <a:cs typeface="Outfit"/>
                <a:sym typeface="Outfit"/>
              </a:rPr>
              <a:t> vým</a:t>
            </a:r>
            <a:r>
              <a:rPr lang="cs-CZ" sz="969">
                <a:solidFill>
                  <a:srgbClr val="DFEAF2"/>
                </a:solidFill>
                <a:latin typeface="Outfit"/>
                <a:ea typeface="Outfit"/>
                <a:cs typeface="Outfit"/>
                <a:sym typeface="Outfit"/>
              </a:rPr>
              <a:t>e</a:t>
            </a:r>
            <a:r>
              <a:rPr lang="cs-CZ" sz="969" b="0">
                <a:solidFill>
                  <a:srgbClr val="DFEAF2"/>
                </a:solidFill>
                <a:latin typeface="Outfit"/>
                <a:ea typeface="Outfit"/>
                <a:cs typeface="Outfit"/>
                <a:sym typeface="Outfit"/>
              </a:rPr>
              <a:t>nníky v prevádzke</a:t>
            </a:r>
            <a:endParaRPr sz="969" b="0">
              <a:solidFill>
                <a:srgbClr val="DFEAF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95" name="Google Shape;29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40832" y="3529584"/>
            <a:ext cx="2132215" cy="217980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17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CC92A505-9AA0-087B-6F6B-94551BB0B8EE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8"/>
          <p:cNvSpPr txBox="1"/>
          <p:nvPr/>
        </p:nvSpPr>
        <p:spPr>
          <a:xfrm>
            <a:off x="617220" y="794358"/>
            <a:ext cx="27432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VÝSLEDKY V KOCKE</a:t>
            </a:r>
            <a:endParaRPr sz="1200" b="1">
              <a:solidFill>
                <a:srgbClr val="EF7D17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03" name="Google Shape;303;p18"/>
          <p:cNvSpPr txBox="1"/>
          <p:nvPr/>
        </p:nvSpPr>
        <p:spPr>
          <a:xfrm>
            <a:off x="584729" y="1091922"/>
            <a:ext cx="799127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0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Čo inštalácia priniesla za 40 mesiacov prevádzky</a:t>
            </a:r>
            <a:endParaRPr sz="3000" b="1">
              <a:solidFill>
                <a:srgbClr val="232D79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04" name="Google Shape;304;p18"/>
          <p:cNvSpPr txBox="1"/>
          <p:nvPr/>
        </p:nvSpPr>
        <p:spPr>
          <a:xfrm>
            <a:off x="617220" y="2059406"/>
            <a:ext cx="76809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 dirty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Reálna </a:t>
            </a:r>
            <a:r>
              <a:rPr lang="cs-CZ" sz="1400" dirty="0" err="1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priemyselná</a:t>
            </a:r>
            <a:r>
              <a:rPr lang="cs-CZ" sz="1400" dirty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cs-CZ" sz="1400" dirty="0" err="1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aplikácia</a:t>
            </a:r>
            <a:r>
              <a:rPr lang="cs-CZ" sz="1400" dirty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 s </a:t>
            </a:r>
            <a:r>
              <a:rPr lang="cs-CZ" sz="1400" dirty="0" err="1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rýchlou</a:t>
            </a:r>
            <a:r>
              <a:rPr lang="cs-CZ" sz="1400" dirty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cs-CZ" sz="1400" dirty="0" err="1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návratnosťou</a:t>
            </a:r>
            <a:r>
              <a:rPr lang="cs-CZ" sz="1400" dirty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 a </a:t>
            </a:r>
            <a:r>
              <a:rPr lang="cs-CZ" sz="1400" dirty="0" err="1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merateľnou</a:t>
            </a:r>
            <a:r>
              <a:rPr lang="cs-CZ" sz="1400" dirty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 energetickou úsporou.</a:t>
            </a:r>
            <a:endParaRPr sz="1400" b="0" dirty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305" name="Google Shape;305;p18"/>
          <p:cNvCxnSpPr/>
          <p:nvPr/>
        </p:nvCxnSpPr>
        <p:spPr>
          <a:xfrm>
            <a:off x="685800" y="2396895"/>
            <a:ext cx="2944368" cy="0"/>
          </a:xfrm>
          <a:prstGeom prst="straightConnector1">
            <a:avLst/>
          </a:prstGeom>
          <a:noFill/>
          <a:ln w="38100" cap="flat" cmpd="sng">
            <a:solidFill>
              <a:srgbClr val="EF7D17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06" name="Google Shape;306;p18"/>
          <p:cNvSpPr/>
          <p:nvPr/>
        </p:nvSpPr>
        <p:spPr>
          <a:xfrm>
            <a:off x="685800" y="2514600"/>
            <a:ext cx="2148840" cy="11155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DFEAF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8"/>
          <p:cNvSpPr txBox="1"/>
          <p:nvPr/>
        </p:nvSpPr>
        <p:spPr>
          <a:xfrm>
            <a:off x="850392" y="2679192"/>
            <a:ext cx="1819656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2 467 GJ</a:t>
            </a:r>
            <a:endParaRPr/>
          </a:p>
        </p:txBody>
      </p:sp>
      <p:sp>
        <p:nvSpPr>
          <p:cNvPr id="308" name="Google Shape;308;p18"/>
          <p:cNvSpPr txBox="1"/>
          <p:nvPr/>
        </p:nvSpPr>
        <p:spPr>
          <a:xfrm>
            <a:off x="850392" y="3081528"/>
            <a:ext cx="1819656" cy="23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19" b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ušetřená tepelná energia</a:t>
            </a:r>
            <a:endParaRPr sz="919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09" name="Google Shape;309;p18"/>
          <p:cNvSpPr/>
          <p:nvPr/>
        </p:nvSpPr>
        <p:spPr>
          <a:xfrm>
            <a:off x="685800" y="2514600"/>
            <a:ext cx="2148840" cy="91440"/>
          </a:xfrm>
          <a:prstGeom prst="rect">
            <a:avLst/>
          </a:prstGeom>
          <a:solidFill>
            <a:srgbClr val="EF7D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8"/>
          <p:cNvSpPr/>
          <p:nvPr/>
        </p:nvSpPr>
        <p:spPr>
          <a:xfrm>
            <a:off x="3017520" y="2514600"/>
            <a:ext cx="2148840" cy="11155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DFEAF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8"/>
          <p:cNvSpPr txBox="1"/>
          <p:nvPr/>
        </p:nvSpPr>
        <p:spPr>
          <a:xfrm>
            <a:off x="3182112" y="2679192"/>
            <a:ext cx="1819656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1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686 MWh</a:t>
            </a:r>
            <a:endParaRPr/>
          </a:p>
        </p:txBody>
      </p:sp>
      <p:sp>
        <p:nvSpPr>
          <p:cNvPr id="312" name="Google Shape;312;p18"/>
          <p:cNvSpPr txBox="1"/>
          <p:nvPr/>
        </p:nvSpPr>
        <p:spPr>
          <a:xfrm>
            <a:off x="3182112" y="3081528"/>
            <a:ext cx="1819656" cy="23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19" b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prepočet ušetrenej energie</a:t>
            </a:r>
            <a:endParaRPr sz="919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13" name="Google Shape;313;p18"/>
          <p:cNvSpPr/>
          <p:nvPr/>
        </p:nvSpPr>
        <p:spPr>
          <a:xfrm>
            <a:off x="3017520" y="2514600"/>
            <a:ext cx="2148840" cy="91440"/>
          </a:xfrm>
          <a:prstGeom prst="rect">
            <a:avLst/>
          </a:prstGeom>
          <a:solidFill>
            <a:srgbClr val="232D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8"/>
          <p:cNvSpPr/>
          <p:nvPr/>
        </p:nvSpPr>
        <p:spPr>
          <a:xfrm>
            <a:off x="5349240" y="2514600"/>
            <a:ext cx="2148840" cy="11155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DFEAF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8"/>
          <p:cNvSpPr txBox="1"/>
          <p:nvPr/>
        </p:nvSpPr>
        <p:spPr>
          <a:xfrm>
            <a:off x="5513831" y="2679192"/>
            <a:ext cx="1819656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165 000 €</a:t>
            </a:r>
            <a:endParaRPr sz="1900" b="1">
              <a:solidFill>
                <a:srgbClr val="232D79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16" name="Google Shape;316;p18"/>
          <p:cNvSpPr txBox="1"/>
          <p:nvPr/>
        </p:nvSpPr>
        <p:spPr>
          <a:xfrm>
            <a:off x="5513831" y="3081528"/>
            <a:ext cx="1819656" cy="23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19" b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finančná úspora za obdobie</a:t>
            </a:r>
            <a:endParaRPr sz="919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17" name="Google Shape;317;p18"/>
          <p:cNvSpPr/>
          <p:nvPr/>
        </p:nvSpPr>
        <p:spPr>
          <a:xfrm>
            <a:off x="5349240" y="2514600"/>
            <a:ext cx="2148840" cy="91440"/>
          </a:xfrm>
          <a:prstGeom prst="rect">
            <a:avLst/>
          </a:prstGeom>
          <a:solidFill>
            <a:srgbClr val="E7411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8"/>
          <p:cNvSpPr/>
          <p:nvPr/>
        </p:nvSpPr>
        <p:spPr>
          <a:xfrm>
            <a:off x="7680960" y="2514600"/>
            <a:ext cx="1874519" cy="11155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DFEAF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8"/>
          <p:cNvSpPr txBox="1"/>
          <p:nvPr/>
        </p:nvSpPr>
        <p:spPr>
          <a:xfrm>
            <a:off x="7845552" y="2679192"/>
            <a:ext cx="1545336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5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7 mes.</a:t>
            </a:r>
            <a:endParaRPr/>
          </a:p>
        </p:txBody>
      </p:sp>
      <p:sp>
        <p:nvSpPr>
          <p:cNvPr id="320" name="Google Shape;320;p18"/>
          <p:cNvSpPr txBox="1"/>
          <p:nvPr/>
        </p:nvSpPr>
        <p:spPr>
          <a:xfrm>
            <a:off x="7845552" y="3081528"/>
            <a:ext cx="1545336" cy="23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19" b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návratnosť</a:t>
            </a:r>
            <a:endParaRPr sz="919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21" name="Google Shape;321;p18"/>
          <p:cNvSpPr/>
          <p:nvPr/>
        </p:nvSpPr>
        <p:spPr>
          <a:xfrm>
            <a:off x="7680960" y="2514600"/>
            <a:ext cx="1874519" cy="91440"/>
          </a:xfrm>
          <a:prstGeom prst="rect">
            <a:avLst/>
          </a:prstGeom>
          <a:solidFill>
            <a:srgbClr val="EF7D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8"/>
          <p:cNvSpPr/>
          <p:nvPr/>
        </p:nvSpPr>
        <p:spPr>
          <a:xfrm>
            <a:off x="9738360" y="2514600"/>
            <a:ext cx="1783080" cy="11155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DFEAF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 txBox="1"/>
          <p:nvPr/>
        </p:nvSpPr>
        <p:spPr>
          <a:xfrm>
            <a:off x="9838945" y="2729245"/>
            <a:ext cx="1453895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9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29 400 €</a:t>
            </a:r>
            <a:endParaRPr sz="1900" b="1">
              <a:solidFill>
                <a:srgbClr val="232D79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24" name="Google Shape;324;p18"/>
          <p:cNvSpPr txBox="1"/>
          <p:nvPr/>
        </p:nvSpPr>
        <p:spPr>
          <a:xfrm>
            <a:off x="9902952" y="3081528"/>
            <a:ext cx="1453895" cy="23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919" b="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vstupná investícia</a:t>
            </a:r>
            <a:endParaRPr sz="919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9738360" y="2514600"/>
            <a:ext cx="1783080" cy="91440"/>
          </a:xfrm>
          <a:prstGeom prst="rect">
            <a:avLst/>
          </a:prstGeom>
          <a:solidFill>
            <a:srgbClr val="232D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713232" y="4069080"/>
            <a:ext cx="5394960" cy="1234440"/>
          </a:xfrm>
          <a:prstGeom prst="roundRect">
            <a:avLst>
              <a:gd name="adj" fmla="val 16667"/>
            </a:avLst>
          </a:prstGeom>
          <a:solidFill>
            <a:srgbClr val="DFEA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8"/>
          <p:cNvSpPr txBox="1"/>
          <p:nvPr/>
        </p:nvSpPr>
        <p:spPr>
          <a:xfrm>
            <a:off x="960120" y="4297680"/>
            <a:ext cx="4892040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7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Kľúčový záver</a:t>
            </a:r>
            <a:endParaRPr/>
          </a:p>
        </p:txBody>
      </p:sp>
      <p:sp>
        <p:nvSpPr>
          <p:cNvPr id="328" name="Google Shape;328;p18"/>
          <p:cNvSpPr txBox="1"/>
          <p:nvPr/>
        </p:nvSpPr>
        <p:spPr>
          <a:xfrm>
            <a:off x="960120" y="4645152"/>
            <a:ext cx="48006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Investícia sa vrátila približne po 7 mesiacoch. Ďalšia prevádzka už generuje čistú úsporu a znižuje energetickú náročnosť procesu prania.</a:t>
            </a:r>
            <a:endParaRPr sz="1200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29" name="Google Shape;329;p18"/>
          <p:cNvSpPr/>
          <p:nvPr/>
        </p:nvSpPr>
        <p:spPr>
          <a:xfrm>
            <a:off x="6446520" y="4069080"/>
            <a:ext cx="5074920" cy="1234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DFEAF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8"/>
          <p:cNvSpPr txBox="1"/>
          <p:nvPr/>
        </p:nvSpPr>
        <p:spPr>
          <a:xfrm>
            <a:off x="6720840" y="4297680"/>
            <a:ext cx="4572000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7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Dáta v podkladoch</a:t>
            </a:r>
            <a:endParaRPr/>
          </a:p>
        </p:txBody>
      </p:sp>
      <p:sp>
        <p:nvSpPr>
          <p:cNvPr id="331" name="Google Shape;331;p18"/>
          <p:cNvSpPr txBox="1"/>
          <p:nvPr/>
        </p:nvSpPr>
        <p:spPr>
          <a:xfrm>
            <a:off x="6720840" y="4645152"/>
            <a:ext cx="4526280" cy="264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20">
                <a:solidFill>
                  <a:srgbClr val="2E364D"/>
                </a:solidFill>
                <a:latin typeface="Outfit"/>
                <a:ea typeface="Outfit"/>
                <a:cs typeface="Outfit"/>
                <a:sym typeface="Outfit"/>
              </a:rPr>
              <a:t>Aktuálny technický odpočet je 2466,53 GJ za 40 mesiacov prevádzky.</a:t>
            </a:r>
            <a:endParaRPr sz="1120" b="0">
              <a:solidFill>
                <a:srgbClr val="2E364D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32" name="Google Shape;33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18</a:t>
            </a:fld>
            <a:endParaRPr/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742BD936-90C2-1BFF-BA77-0DAEE9EF1AFD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9"/>
          <p:cNvSpPr/>
          <p:nvPr/>
        </p:nvSpPr>
        <p:spPr>
          <a:xfrm>
            <a:off x="0" y="0"/>
            <a:ext cx="4754880" cy="7119257"/>
          </a:xfrm>
          <a:prstGeom prst="rect">
            <a:avLst/>
          </a:prstGeom>
          <a:solidFill>
            <a:srgbClr val="232D79"/>
          </a:solidFill>
          <a:ln w="12700" cap="flat" cmpd="sng">
            <a:solidFill>
              <a:srgbClr val="333333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19" descr="/mnt/data/building_cover_wid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6592" y="0"/>
            <a:ext cx="7761262" cy="7157195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9"/>
          <p:cNvSpPr/>
          <p:nvPr/>
        </p:nvSpPr>
        <p:spPr>
          <a:xfrm>
            <a:off x="658368" y="649224"/>
            <a:ext cx="185075" cy="68351"/>
          </a:xfrm>
          <a:prstGeom prst="rect">
            <a:avLst/>
          </a:prstGeom>
          <a:solidFill>
            <a:srgbClr val="232D79"/>
          </a:solidFill>
          <a:ln w="12700" cap="flat" cmpd="sng">
            <a:solidFill>
              <a:srgbClr val="333333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685800" y="1234440"/>
            <a:ext cx="35661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F7D17"/>
              </a:buClr>
              <a:buSzPts val="1400"/>
              <a:buFont typeface="Outfit"/>
              <a:buNone/>
            </a:pPr>
            <a:r>
              <a:rPr lang="cs-CZ" sz="14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PRÍPADOVÁ ŠTÚDIE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685800" y="1700784"/>
            <a:ext cx="384048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utfit"/>
              <a:buNone/>
            </a:pPr>
            <a:r>
              <a:rPr lang="cs-CZ" sz="36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Bytový dom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utfit"/>
              <a:buNone/>
            </a:pPr>
            <a:r>
              <a:rPr lang="cs-CZ" sz="36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Liberec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4" name="Google Shape;344;p19"/>
          <p:cNvCxnSpPr/>
          <p:nvPr/>
        </p:nvCxnSpPr>
        <p:spPr>
          <a:xfrm>
            <a:off x="685800" y="3822192"/>
            <a:ext cx="2697480" cy="0"/>
          </a:xfrm>
          <a:prstGeom prst="straightConnector1">
            <a:avLst/>
          </a:prstGeom>
          <a:noFill/>
          <a:ln w="31750" cap="flat" cmpd="sng">
            <a:solidFill>
              <a:srgbClr val="EF7D1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5" name="Google Shape;345;p19"/>
          <p:cNvSpPr/>
          <p:nvPr/>
        </p:nvSpPr>
        <p:spPr>
          <a:xfrm>
            <a:off x="685800" y="4992624"/>
            <a:ext cx="3429000" cy="822960"/>
          </a:xfrm>
          <a:prstGeom prst="rect">
            <a:avLst/>
          </a:prstGeom>
          <a:solidFill>
            <a:srgbClr val="EF7D17"/>
          </a:solidFill>
          <a:ln w="10150" cap="flat" cmpd="sng">
            <a:solidFill>
              <a:srgbClr val="EF7D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896112" y="5138928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Outfit"/>
              <a:buNone/>
            </a:pPr>
            <a:r>
              <a:rPr lang="cs-CZ" sz="20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15 804 kWh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2377440" y="5193792"/>
            <a:ext cx="146304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Urbanist"/>
              <a:buNone/>
            </a:pPr>
            <a:r>
              <a:rPr lang="cs-CZ" sz="11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Ročná úspora energie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717804" y="3209544"/>
            <a:ext cx="2920341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F7D17"/>
              </a:buClr>
              <a:buSzPts val="1400"/>
              <a:buFont typeface="Outfit"/>
              <a:buNone/>
            </a:pPr>
            <a:r>
              <a:rPr lang="cs-CZ" sz="14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Centrálna rekuperácia tepla z odpadovej vody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248B2080-F48F-611A-DB10-6B99CD0341A2}"/>
              </a:ext>
            </a:extLst>
          </p:cNvPr>
          <p:cNvSpPr txBox="1"/>
          <p:nvPr/>
        </p:nvSpPr>
        <p:spPr>
          <a:xfrm>
            <a:off x="9904063" y="649224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0"/>
          <p:cNvSpPr/>
          <p:nvPr/>
        </p:nvSpPr>
        <p:spPr>
          <a:xfrm>
            <a:off x="726948" y="822961"/>
            <a:ext cx="603504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F7D17"/>
              </a:buClr>
              <a:buSzPts val="1400"/>
              <a:buFont typeface="Outfit"/>
              <a:buNone/>
            </a:pPr>
            <a:r>
              <a:rPr lang="cs-CZ" sz="14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VÝSLEDKY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0"/>
          <p:cNvSpPr/>
          <p:nvPr/>
        </p:nvSpPr>
        <p:spPr>
          <a:xfrm>
            <a:off x="685800" y="1188720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2D79"/>
              </a:buClr>
              <a:buSzPts val="2600"/>
              <a:buFont typeface="Outfit"/>
              <a:buNone/>
            </a:pPr>
            <a:r>
              <a:rPr lang="cs-CZ" sz="26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Merateľná úspora energie a rýchla návratnosť</a:t>
            </a:r>
            <a:endParaRPr sz="2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685800" y="1874520"/>
            <a:ext cx="5029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rgbClr val="2E364D"/>
                </a:solidFill>
                <a:latin typeface="Urbanist"/>
                <a:ea typeface="Urbanist"/>
                <a:cs typeface="Urbanist"/>
                <a:sym typeface="Urbanist"/>
              </a:rPr>
              <a:t>Bytový dom v Liberci využíva teplo zo šedej odpadovej vody na predhriatie vody pripravenej do systému. Reálny dopad sa prejavil v ekonomike prevádzky objektu.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8" name="Google Shape;358;p20" descr="/mnt/data/technicka_mistnost_liberec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09184" y="1869185"/>
            <a:ext cx="1691640" cy="210312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0"/>
          <p:cNvSpPr/>
          <p:nvPr/>
        </p:nvSpPr>
        <p:spPr>
          <a:xfrm>
            <a:off x="7498080" y="1874520"/>
            <a:ext cx="109728" cy="2103120"/>
          </a:xfrm>
          <a:prstGeom prst="rect">
            <a:avLst/>
          </a:prstGeom>
          <a:solidFill>
            <a:srgbClr val="EF7D17"/>
          </a:solidFill>
          <a:ln w="12700" cap="flat" cmpd="sng">
            <a:solidFill>
              <a:srgbClr val="333333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685800" y="2971800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F7D17"/>
              </a:buClr>
              <a:buSzPts val="2800"/>
              <a:buFont typeface="Outfit"/>
              <a:buNone/>
            </a:pPr>
            <a:r>
              <a:rPr lang="cs-CZ" sz="28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1 317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1" name="Google Shape;361;p20"/>
          <p:cNvCxnSpPr/>
          <p:nvPr/>
        </p:nvCxnSpPr>
        <p:spPr>
          <a:xfrm>
            <a:off x="685800" y="3593592"/>
            <a:ext cx="1371600" cy="0"/>
          </a:xfrm>
          <a:prstGeom prst="straightConnector1">
            <a:avLst/>
          </a:prstGeom>
          <a:noFill/>
          <a:ln w="15225" cap="flat" cmpd="sng">
            <a:solidFill>
              <a:srgbClr val="EF7D1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2" name="Google Shape;362;p20"/>
          <p:cNvSpPr/>
          <p:nvPr/>
        </p:nvSpPr>
        <p:spPr>
          <a:xfrm>
            <a:off x="685800" y="3685032"/>
            <a:ext cx="1828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>
                <a:solidFill>
                  <a:srgbClr val="2E364D"/>
                </a:solidFill>
                <a:latin typeface="Urbanist"/>
                <a:ea typeface="Urbanist"/>
                <a:cs typeface="Urbanist"/>
                <a:sym typeface="Urbanist"/>
              </a:rPr>
              <a:t>Ušetrená energia kWh/mesiac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0"/>
          <p:cNvSpPr/>
          <p:nvPr/>
        </p:nvSpPr>
        <p:spPr>
          <a:xfrm>
            <a:off x="2788920" y="2971800"/>
            <a:ext cx="20574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2D79"/>
              </a:buClr>
              <a:buSzPts val="2800"/>
              <a:buFont typeface="Outfit"/>
              <a:buNone/>
            </a:pPr>
            <a:r>
              <a:rPr lang="cs-CZ" sz="28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15 804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4" name="Google Shape;364;p20"/>
          <p:cNvCxnSpPr/>
          <p:nvPr/>
        </p:nvCxnSpPr>
        <p:spPr>
          <a:xfrm>
            <a:off x="2788920" y="3593592"/>
            <a:ext cx="1543050" cy="0"/>
          </a:xfrm>
          <a:prstGeom prst="straightConnector1">
            <a:avLst/>
          </a:prstGeom>
          <a:noFill/>
          <a:ln w="15225" cap="flat" cmpd="sng">
            <a:solidFill>
              <a:srgbClr val="232D7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5" name="Google Shape;365;p20"/>
          <p:cNvSpPr/>
          <p:nvPr/>
        </p:nvSpPr>
        <p:spPr>
          <a:xfrm>
            <a:off x="2788920" y="3685032"/>
            <a:ext cx="20574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E364D"/>
              </a:buClr>
              <a:buSzPts val="1050"/>
              <a:buFont typeface="Urbanist"/>
              <a:buNone/>
            </a:pPr>
            <a:r>
              <a:rPr lang="cs-CZ" sz="1050">
                <a:solidFill>
                  <a:srgbClr val="2E364D"/>
                </a:solidFill>
                <a:latin typeface="Urbanist"/>
                <a:ea typeface="Urbanist"/>
                <a:cs typeface="Urbanist"/>
                <a:sym typeface="Urbanist"/>
              </a:rPr>
              <a:t>Ušetrená energia kWh/rok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20"/>
          <p:cNvSpPr/>
          <p:nvPr/>
        </p:nvSpPr>
        <p:spPr>
          <a:xfrm>
            <a:off x="5166360" y="2971800"/>
            <a:ext cx="20574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7411B"/>
              </a:buClr>
              <a:buSzPts val="2800"/>
              <a:buFont typeface="Outfit"/>
              <a:buNone/>
            </a:pPr>
            <a:r>
              <a:rPr lang="cs-CZ" sz="2800" b="1">
                <a:solidFill>
                  <a:srgbClr val="E7411B"/>
                </a:solidFill>
                <a:latin typeface="Outfit"/>
                <a:ea typeface="Outfit"/>
                <a:cs typeface="Outfit"/>
                <a:sym typeface="Outfit"/>
              </a:rPr>
              <a:t>4 440 €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7" name="Google Shape;367;p20"/>
          <p:cNvCxnSpPr/>
          <p:nvPr/>
        </p:nvCxnSpPr>
        <p:spPr>
          <a:xfrm>
            <a:off x="5166360" y="3593592"/>
            <a:ext cx="1543050" cy="0"/>
          </a:xfrm>
          <a:prstGeom prst="straightConnector1">
            <a:avLst/>
          </a:prstGeom>
          <a:noFill/>
          <a:ln w="15225" cap="flat" cmpd="sng">
            <a:solidFill>
              <a:srgbClr val="E7411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8" name="Google Shape;368;p20"/>
          <p:cNvSpPr/>
          <p:nvPr/>
        </p:nvSpPr>
        <p:spPr>
          <a:xfrm>
            <a:off x="5166360" y="3685032"/>
            <a:ext cx="20574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E364D"/>
              </a:buClr>
              <a:buSzPts val="1050"/>
              <a:buFont typeface="Urbanist"/>
              <a:buNone/>
            </a:pPr>
            <a:r>
              <a:rPr lang="cs-CZ" sz="1050">
                <a:solidFill>
                  <a:srgbClr val="2E364D"/>
                </a:solidFill>
                <a:latin typeface="Urbanist"/>
                <a:ea typeface="Urbanist"/>
                <a:cs typeface="Urbanist"/>
                <a:sym typeface="Urbanist"/>
              </a:rPr>
              <a:t>Finančná úspora rok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20"/>
          <p:cNvSpPr/>
          <p:nvPr/>
        </p:nvSpPr>
        <p:spPr>
          <a:xfrm>
            <a:off x="7543800" y="4389120"/>
            <a:ext cx="16916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F7D17"/>
              </a:buClr>
              <a:buSzPts val="2800"/>
              <a:buFont typeface="Outfit"/>
              <a:buNone/>
            </a:pPr>
            <a:r>
              <a:rPr lang="cs-CZ" sz="28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1,8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0" name="Google Shape;370;p20"/>
          <p:cNvCxnSpPr/>
          <p:nvPr/>
        </p:nvCxnSpPr>
        <p:spPr>
          <a:xfrm>
            <a:off x="7543800" y="5010912"/>
            <a:ext cx="1268730" cy="0"/>
          </a:xfrm>
          <a:prstGeom prst="straightConnector1">
            <a:avLst/>
          </a:prstGeom>
          <a:noFill/>
          <a:ln w="15225" cap="flat" cmpd="sng">
            <a:solidFill>
              <a:srgbClr val="EF7D1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1" name="Google Shape;371;p20"/>
          <p:cNvSpPr/>
          <p:nvPr/>
        </p:nvSpPr>
        <p:spPr>
          <a:xfrm>
            <a:off x="7543800" y="5102352"/>
            <a:ext cx="169164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E364D"/>
              </a:buClr>
              <a:buSzPts val="1050"/>
              <a:buFont typeface="Urbanist"/>
              <a:buNone/>
            </a:pPr>
            <a:r>
              <a:rPr lang="cs-CZ" sz="1050">
                <a:solidFill>
                  <a:srgbClr val="2E364D"/>
                </a:solidFill>
                <a:latin typeface="Urbanist"/>
                <a:ea typeface="Urbanist"/>
                <a:cs typeface="Urbanist"/>
                <a:sym typeface="Urbanist"/>
              </a:rPr>
              <a:t>Návratnosť v rokoch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0"/>
          <p:cNvSpPr/>
          <p:nvPr/>
        </p:nvSpPr>
        <p:spPr>
          <a:xfrm>
            <a:off x="9464040" y="4389120"/>
            <a:ext cx="19659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2D79"/>
              </a:buClr>
              <a:buSzPts val="2800"/>
              <a:buFont typeface="Outfit"/>
              <a:buNone/>
            </a:pPr>
            <a:r>
              <a:rPr lang="cs-CZ" sz="28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8 030 €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3" name="Google Shape;373;p20"/>
          <p:cNvCxnSpPr/>
          <p:nvPr/>
        </p:nvCxnSpPr>
        <p:spPr>
          <a:xfrm>
            <a:off x="9464040" y="5010912"/>
            <a:ext cx="1474470" cy="0"/>
          </a:xfrm>
          <a:prstGeom prst="straightConnector1">
            <a:avLst/>
          </a:prstGeom>
          <a:noFill/>
          <a:ln w="15225" cap="flat" cmpd="sng">
            <a:solidFill>
              <a:srgbClr val="232D7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4" name="Google Shape;374;p20"/>
          <p:cNvSpPr/>
          <p:nvPr/>
        </p:nvSpPr>
        <p:spPr>
          <a:xfrm>
            <a:off x="9464040" y="5102352"/>
            <a:ext cx="196596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E364D"/>
              </a:buClr>
              <a:buSzPts val="1050"/>
              <a:buFont typeface="Urbanist"/>
              <a:buNone/>
            </a:pPr>
            <a:r>
              <a:rPr lang="cs-CZ" sz="1050">
                <a:solidFill>
                  <a:srgbClr val="2E364D"/>
                </a:solidFill>
                <a:latin typeface="Urbanist"/>
                <a:ea typeface="Urbanist"/>
                <a:cs typeface="Urbanist"/>
                <a:sym typeface="Urbanist"/>
              </a:rPr>
              <a:t>Vstupná investície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20"/>
          <p:cNvSpPr/>
          <p:nvPr/>
        </p:nvSpPr>
        <p:spPr>
          <a:xfrm>
            <a:off x="685800" y="5806440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2D79"/>
              </a:buClr>
              <a:buSzPts val="1500"/>
              <a:buFont typeface="Outfit"/>
              <a:buNone/>
            </a:pPr>
            <a:r>
              <a:rPr lang="cs-CZ" sz="1500" b="1">
                <a:solidFill>
                  <a:srgbClr val="232D79"/>
                </a:solidFill>
                <a:latin typeface="Outfit"/>
                <a:ea typeface="Outfit"/>
                <a:cs typeface="Outfit"/>
                <a:sym typeface="Outfit"/>
              </a:rPr>
              <a:t>14 bytových jednotiek · ročná spotreba vody 883 m³</a:t>
            </a: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20"/>
          <p:cNvSpPr/>
          <p:nvPr/>
        </p:nvSpPr>
        <p:spPr>
          <a:xfrm>
            <a:off x="685800" y="6144768"/>
            <a:ext cx="56692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C7280"/>
              </a:buClr>
              <a:buSzPts val="950"/>
              <a:buFont typeface="Urbanist"/>
              <a:buNone/>
            </a:pPr>
            <a:r>
              <a:rPr lang="cs-CZ" sz="950">
                <a:solidFill>
                  <a:srgbClr val="6C7280"/>
                </a:solidFill>
                <a:latin typeface="Urbanist"/>
                <a:ea typeface="Urbanist"/>
                <a:cs typeface="Urbanist"/>
                <a:sym typeface="Urbanist"/>
              </a:rPr>
              <a:t>Prepočet zodpovedá približne 1 128 kWh a 31738 € úspory na jeden byt ročne.</a:t>
            </a:r>
            <a:endParaRPr sz="9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7" name="Google Shape;377;p20"/>
          <p:cNvCxnSpPr/>
          <p:nvPr/>
        </p:nvCxnSpPr>
        <p:spPr>
          <a:xfrm>
            <a:off x="685800" y="6510528"/>
            <a:ext cx="10835640" cy="0"/>
          </a:xfrm>
          <a:prstGeom prst="straightConnector1">
            <a:avLst/>
          </a:prstGeom>
          <a:noFill/>
          <a:ln w="12700" cap="flat" cmpd="sng">
            <a:solidFill>
              <a:srgbClr val="DFEAF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8" name="Google Shape;378;p20"/>
          <p:cNvSpPr/>
          <p:nvPr/>
        </p:nvSpPr>
        <p:spPr>
          <a:xfrm>
            <a:off x="685800" y="6583680"/>
            <a:ext cx="108356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</a:pPr>
            <a:endParaRPr sz="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9" name="Google Shape;37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70572" y="1874520"/>
            <a:ext cx="2248957" cy="21031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3713C8FC-81E0-21C8-21DD-A84EA899373A}"/>
              </a:ext>
            </a:extLst>
          </p:cNvPr>
          <p:cNvSpPr txBox="1"/>
          <p:nvPr/>
        </p:nvSpPr>
        <p:spPr>
          <a:xfrm>
            <a:off x="9602506" y="600937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5763" y="-43085"/>
            <a:ext cx="8916237" cy="690108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21"/>
          <p:cNvSpPr/>
          <p:nvPr/>
        </p:nvSpPr>
        <p:spPr>
          <a:xfrm>
            <a:off x="-1" y="-1"/>
            <a:ext cx="4622243" cy="6901085"/>
          </a:xfrm>
          <a:prstGeom prst="rect">
            <a:avLst/>
          </a:prstGeom>
          <a:solidFill>
            <a:srgbClr val="232D79"/>
          </a:solidFill>
          <a:ln w="12700" cap="flat" cmpd="sng">
            <a:solidFill>
              <a:srgbClr val="333333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1"/>
          <p:cNvSpPr/>
          <p:nvPr/>
        </p:nvSpPr>
        <p:spPr>
          <a:xfrm>
            <a:off x="658368" y="649224"/>
            <a:ext cx="185075" cy="68351"/>
          </a:xfrm>
          <a:prstGeom prst="rect">
            <a:avLst/>
          </a:prstGeom>
          <a:solidFill>
            <a:srgbClr val="232D79"/>
          </a:solidFill>
          <a:ln w="12700" cap="flat" cmpd="sng">
            <a:solidFill>
              <a:srgbClr val="333333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21"/>
          <p:cNvSpPr/>
          <p:nvPr/>
        </p:nvSpPr>
        <p:spPr>
          <a:xfrm>
            <a:off x="685800" y="1234440"/>
            <a:ext cx="35661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F7D17"/>
              </a:buClr>
              <a:buSzPts val="1400"/>
              <a:buFont typeface="Outfit"/>
              <a:buNone/>
            </a:pPr>
            <a:r>
              <a:rPr lang="cs-CZ" sz="14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PRVÁ INŠTALÁCIA NA SLOVENSKU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21"/>
          <p:cNvSpPr/>
          <p:nvPr/>
        </p:nvSpPr>
        <p:spPr>
          <a:xfrm>
            <a:off x="685800" y="1700784"/>
            <a:ext cx="384048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Outfit"/>
              <a:buNone/>
            </a:pPr>
            <a:r>
              <a:rPr lang="cs-CZ" sz="3600" b="1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Dom Seniorov Studienka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1" name="Google Shape;391;p21"/>
          <p:cNvCxnSpPr/>
          <p:nvPr/>
        </p:nvCxnSpPr>
        <p:spPr>
          <a:xfrm>
            <a:off x="685800" y="3822192"/>
            <a:ext cx="2697480" cy="0"/>
          </a:xfrm>
          <a:prstGeom prst="straightConnector1">
            <a:avLst/>
          </a:prstGeom>
          <a:noFill/>
          <a:ln w="31750" cap="flat" cmpd="sng">
            <a:solidFill>
              <a:srgbClr val="EF7D1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2" name="Google Shape;392;p21"/>
          <p:cNvSpPr/>
          <p:nvPr/>
        </p:nvSpPr>
        <p:spPr>
          <a:xfrm>
            <a:off x="685800" y="4919472"/>
            <a:ext cx="3429000" cy="822960"/>
          </a:xfrm>
          <a:prstGeom prst="rect">
            <a:avLst/>
          </a:prstGeom>
          <a:solidFill>
            <a:srgbClr val="EF7D17"/>
          </a:solidFill>
          <a:ln w="10150" cap="flat" cmpd="sng">
            <a:solidFill>
              <a:srgbClr val="EF7D1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21"/>
          <p:cNvSpPr/>
          <p:nvPr/>
        </p:nvSpPr>
        <p:spPr>
          <a:xfrm>
            <a:off x="896112" y="5138928"/>
            <a:ext cx="1417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21"/>
          <p:cNvSpPr/>
          <p:nvPr/>
        </p:nvSpPr>
        <p:spPr>
          <a:xfrm>
            <a:off x="896112" y="5111497"/>
            <a:ext cx="2607013" cy="41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Urbanist"/>
              <a:buNone/>
            </a:pPr>
            <a:r>
              <a:rPr lang="cs-CZ" sz="16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Zakúpené v r. 2021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1"/>
          <p:cNvSpPr/>
          <p:nvPr/>
        </p:nvSpPr>
        <p:spPr>
          <a:xfrm>
            <a:off x="717804" y="3209544"/>
            <a:ext cx="2920341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F7D17"/>
              </a:buClr>
              <a:buSzPts val="1400"/>
              <a:buFont typeface="Outfit"/>
              <a:buNone/>
            </a:pPr>
            <a:r>
              <a:rPr lang="cs-CZ" sz="1400" b="1">
                <a:solidFill>
                  <a:srgbClr val="EF7D17"/>
                </a:solidFill>
                <a:latin typeface="Outfit"/>
                <a:ea typeface="Outfit"/>
                <a:cs typeface="Outfit"/>
                <a:sym typeface="Outfit"/>
              </a:rPr>
              <a:t>Centrálna rekuperácia tepla z odpadovej vody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21"/>
          <p:cNvPicPr preferRelativeResize="0"/>
          <p:nvPr/>
        </p:nvPicPr>
        <p:blipFill rotWithShape="1">
          <a:blip r:embed="rId4">
            <a:alphaModFix/>
          </a:blip>
          <a:srcRect l="2530" t="2990" r="1994" b="2990"/>
          <a:stretch/>
        </p:blipFill>
        <p:spPr>
          <a:xfrm>
            <a:off x="5546267" y="4561645"/>
            <a:ext cx="1766738" cy="17397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4;p4">
            <a:extLst>
              <a:ext uri="{FF2B5EF4-FFF2-40B4-BE49-F238E27FC236}">
                <a16:creationId xmlns:a16="http://schemas.microsoft.com/office/drawing/2014/main" id="{701824F4-BE6F-E255-71E4-4965523F2951}"/>
              </a:ext>
            </a:extLst>
          </p:cNvPr>
          <p:cNvSpPr txBox="1"/>
          <p:nvPr/>
        </p:nvSpPr>
        <p:spPr>
          <a:xfrm>
            <a:off x="9252310" y="449189"/>
            <a:ext cx="182749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chemeClr val="dk1"/>
                </a:solidFill>
                <a:latin typeface="Aptos" panose="020B0004020202020204" pitchFamily="34" charset="0"/>
                <a:sym typeface="Arial"/>
              </a:rPr>
              <a:t>AKIRETHERM®</a:t>
            </a:r>
            <a:endParaRPr sz="2000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2"/>
          <p:cNvSpPr txBox="1"/>
          <p:nvPr/>
        </p:nvSpPr>
        <p:spPr>
          <a:xfrm>
            <a:off x="870966" y="482043"/>
            <a:ext cx="6094476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cs-CZ" sz="3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KONTAKT</a:t>
            </a:r>
            <a:endParaRPr sz="3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2"/>
          <p:cNvSpPr/>
          <p:nvPr/>
        </p:nvSpPr>
        <p:spPr>
          <a:xfrm>
            <a:off x="1995164" y="1665630"/>
            <a:ext cx="8648452" cy="4095089"/>
          </a:xfrm>
          <a:prstGeom prst="rect">
            <a:avLst/>
          </a:prstGeom>
          <a:solidFill>
            <a:srgbClr val="7F7F7F">
              <a:alpha val="10196"/>
            </a:srgbClr>
          </a:solidFill>
          <a:ln>
            <a:noFill/>
          </a:ln>
          <a:effectLst>
            <a:outerShdw blurRad="50800" dist="38100" dir="2700000" algn="tl" rotWithShape="0">
              <a:srgbClr val="000000">
                <a:alpha val="5882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2"/>
          <p:cNvSpPr/>
          <p:nvPr/>
        </p:nvSpPr>
        <p:spPr>
          <a:xfrm>
            <a:off x="3068201" y="1923919"/>
            <a:ext cx="6112267" cy="1745455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C0E4F5"/>
              </a:gs>
            </a:gsLst>
            <a:lin ang="16200000" scaled="0"/>
          </a:gradFill>
          <a:ln w="12700" cap="flat" cmpd="sng">
            <a:solidFill>
              <a:srgbClr val="0C0C0C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2"/>
          <p:cNvSpPr/>
          <p:nvPr/>
        </p:nvSpPr>
        <p:spPr>
          <a:xfrm>
            <a:off x="3068201" y="3944999"/>
            <a:ext cx="6112267" cy="1582409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C0E4F5"/>
              </a:gs>
            </a:gsLst>
            <a:lin ang="16200000" scaled="0"/>
          </a:gradFill>
          <a:ln w="12700" cap="flat" cmpd="sng">
            <a:solidFill>
              <a:srgbClr val="0C0C0C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2"/>
          <p:cNvSpPr txBox="1"/>
          <p:nvPr/>
        </p:nvSpPr>
        <p:spPr>
          <a:xfrm>
            <a:off x="2793881" y="1923919"/>
            <a:ext cx="155866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Adresa:</a:t>
            </a:r>
            <a:endParaRPr sz="20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2"/>
          <p:cNvSpPr txBox="1"/>
          <p:nvPr/>
        </p:nvSpPr>
        <p:spPr>
          <a:xfrm>
            <a:off x="6493332" y="2019670"/>
            <a:ext cx="2978047" cy="1277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WATER s.r.o.</a:t>
            </a:r>
            <a:endParaRPr sz="16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i="0">
                <a:solidFill>
                  <a:srgbClr val="010306"/>
                </a:solidFill>
                <a:latin typeface="Calibri"/>
                <a:ea typeface="Calibri"/>
                <a:cs typeface="Calibri"/>
                <a:sym typeface="Calibri"/>
              </a:rPr>
              <a:t>Leškova 3A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rgbClr val="010306"/>
                </a:solidFill>
                <a:latin typeface="Calibri"/>
                <a:ea typeface="Calibri"/>
                <a:cs typeface="Calibri"/>
                <a:sym typeface="Calibri"/>
              </a:rPr>
              <a:t>Bratislava 811 04</a:t>
            </a:r>
            <a:endParaRPr sz="1800" b="0" i="0">
              <a:solidFill>
                <a:srgbClr val="01030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sz="1800" b="0" i="0">
                <a:solidFill>
                  <a:srgbClr val="010306"/>
                </a:solidFill>
                <a:latin typeface="Calibri"/>
                <a:ea typeface="Calibri"/>
                <a:cs typeface="Calibri"/>
                <a:sym typeface="Calibri"/>
              </a:rPr>
              <a:t>Trnavská cesta 33</a:t>
            </a:r>
            <a:br>
              <a:rPr lang="cs-CZ" sz="1800" b="0" i="0">
                <a:solidFill>
                  <a:srgbClr val="01030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cs-CZ" sz="1800" b="0" i="0">
                <a:solidFill>
                  <a:srgbClr val="010306"/>
                </a:solidFill>
                <a:latin typeface="Calibri"/>
                <a:ea typeface="Calibri"/>
                <a:cs typeface="Calibri"/>
                <a:sym typeface="Calibri"/>
              </a:rPr>
              <a:t>Bratislava 831 04</a:t>
            </a:r>
            <a:endParaRPr/>
          </a:p>
        </p:txBody>
      </p:sp>
      <p:sp>
        <p:nvSpPr>
          <p:cNvPr id="408" name="Google Shape;408;p22"/>
          <p:cNvSpPr txBox="1"/>
          <p:nvPr/>
        </p:nvSpPr>
        <p:spPr>
          <a:xfrm>
            <a:off x="3068201" y="2952898"/>
            <a:ext cx="33613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Showroom/Zákaznícke centrum:</a:t>
            </a:r>
            <a:endParaRPr/>
          </a:p>
        </p:txBody>
      </p:sp>
      <p:sp>
        <p:nvSpPr>
          <p:cNvPr id="409" name="Google Shape;409;p22"/>
          <p:cNvSpPr txBox="1"/>
          <p:nvPr/>
        </p:nvSpPr>
        <p:spPr>
          <a:xfrm>
            <a:off x="3011532" y="3951099"/>
            <a:ext cx="114144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Kontakt: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2"/>
          <p:cNvSpPr txBox="1"/>
          <p:nvPr/>
        </p:nvSpPr>
        <p:spPr>
          <a:xfrm>
            <a:off x="5282683" y="4014870"/>
            <a:ext cx="3834088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+421 905 998 215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+421 905 319 365</a:t>
            </a:r>
            <a:endParaRPr sz="18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i="0" u="sng">
                <a:solidFill>
                  <a:srgbClr val="09096D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</a:t>
            </a:r>
            <a:r>
              <a:rPr lang="cs-CZ" sz="1800" b="0" i="0" u="sng">
                <a:solidFill>
                  <a:srgbClr val="09096D"/>
                </a:solidFill>
                <a:latin typeface="Calibri"/>
                <a:ea typeface="Calibri"/>
                <a:cs typeface="Calibri"/>
                <a:sym typeface="Calibri"/>
              </a:rPr>
              <a:t>watersro.eu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u="sng">
                <a:solidFill>
                  <a:srgbClr val="09096D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www.watersro.eu</a:t>
            </a:r>
            <a:endParaRPr sz="1800" u="sng">
              <a:solidFill>
                <a:srgbClr val="09096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u="sng">
                <a:solidFill>
                  <a:srgbClr val="09096D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www.akiretherm.sk</a:t>
            </a:r>
            <a:endParaRPr sz="1800" u="sng">
              <a:solidFill>
                <a:srgbClr val="09096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u="sng">
              <a:solidFill>
                <a:srgbClr val="09096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u="sng">
              <a:solidFill>
                <a:srgbClr val="09096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rgbClr val="09096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1" name="Google Shape;411;p22"/>
          <p:cNvPicPr preferRelativeResize="0"/>
          <p:nvPr/>
        </p:nvPicPr>
        <p:blipFill rotWithShape="1">
          <a:blip r:embed="rId6">
            <a:alphaModFix/>
          </a:blip>
          <a:srcRect t="635" b="635"/>
          <a:stretch/>
        </p:blipFill>
        <p:spPr>
          <a:xfrm>
            <a:off x="7794300" y="4174351"/>
            <a:ext cx="1020516" cy="1007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933</Words>
  <Application>Microsoft Office PowerPoint</Application>
  <PresentationFormat>Širokouhlá</PresentationFormat>
  <Paragraphs>224</Paragraphs>
  <Slides>22</Slides>
  <Notes>22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9" baseType="lpstr">
      <vt:lpstr>Urbanist</vt:lpstr>
      <vt:lpstr>Play</vt:lpstr>
      <vt:lpstr>Arial</vt:lpstr>
      <vt:lpstr>Calibri</vt:lpstr>
      <vt:lpstr>Outfit</vt:lpstr>
      <vt:lpstr>Aptos</vt:lpstr>
      <vt:lpstr>Motiv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Tereza Zimčíková</dc:creator>
  <cp:lastModifiedBy>Natália Vášová</cp:lastModifiedBy>
  <cp:revision>2</cp:revision>
  <dcterms:created xsi:type="dcterms:W3CDTF">2026-01-13T14:00:19Z</dcterms:created>
  <dcterms:modified xsi:type="dcterms:W3CDTF">2026-10-15T06:28:34Z</dcterms:modified>
</cp:coreProperties>
</file>